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  <p:sldMasterId id="2147483684" r:id="rId3"/>
    <p:sldMasterId id="2147483664" r:id="rId4"/>
    <p:sldMasterId id="2147483657" r:id="rId5"/>
    <p:sldMasterId id="2147483677" r:id="rId6"/>
    <p:sldMasterId id="2147483670" r:id="rId7"/>
    <p:sldMasterId id="2147483695" r:id="rId8"/>
    <p:sldMasterId id="2147483690" r:id="rId9"/>
  </p:sldMasterIdLst>
  <p:sldIdLst>
    <p:sldId id="258" r:id="rId10"/>
    <p:sldId id="267" r:id="rId11"/>
    <p:sldId id="268" r:id="rId12"/>
    <p:sldId id="303" r:id="rId13"/>
    <p:sldId id="304" r:id="rId14"/>
    <p:sldId id="305" r:id="rId15"/>
    <p:sldId id="295" r:id="rId16"/>
    <p:sldId id="285" r:id="rId17"/>
    <p:sldId id="296" r:id="rId18"/>
    <p:sldId id="262" r:id="rId19"/>
    <p:sldId id="286" r:id="rId20"/>
    <p:sldId id="288" r:id="rId21"/>
    <p:sldId id="289" r:id="rId22"/>
    <p:sldId id="297" r:id="rId23"/>
    <p:sldId id="290" r:id="rId24"/>
    <p:sldId id="291" r:id="rId25"/>
    <p:sldId id="283" r:id="rId26"/>
    <p:sldId id="292" r:id="rId27"/>
    <p:sldId id="293" r:id="rId28"/>
    <p:sldId id="298" r:id="rId29"/>
    <p:sldId id="299" r:id="rId30"/>
    <p:sldId id="300" r:id="rId31"/>
    <p:sldId id="301" r:id="rId32"/>
    <p:sldId id="302" r:id="rId33"/>
    <p:sldId id="306" r:id="rId34"/>
    <p:sldId id="270" r:id="rId35"/>
    <p:sldId id="307" r:id="rId36"/>
    <p:sldId id="308" r:id="rId37"/>
    <p:sldId id="309" r:id="rId38"/>
    <p:sldId id="311" r:id="rId39"/>
    <p:sldId id="312" r:id="rId40"/>
    <p:sldId id="310" r:id="rId41"/>
    <p:sldId id="31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hite Slides" id="{CF5BCFD6-40BE-4DDF-AB05-6D0DE75D8B74}">
          <p14:sldIdLst>
            <p14:sldId id="258"/>
            <p14:sldId id="267"/>
            <p14:sldId id="268"/>
            <p14:sldId id="303"/>
            <p14:sldId id="304"/>
            <p14:sldId id="305"/>
            <p14:sldId id="295"/>
            <p14:sldId id="285"/>
            <p14:sldId id="296"/>
            <p14:sldId id="262"/>
            <p14:sldId id="286"/>
            <p14:sldId id="288"/>
            <p14:sldId id="289"/>
            <p14:sldId id="297"/>
            <p14:sldId id="290"/>
            <p14:sldId id="291"/>
            <p14:sldId id="283"/>
            <p14:sldId id="292"/>
            <p14:sldId id="293"/>
            <p14:sldId id="298"/>
            <p14:sldId id="299"/>
            <p14:sldId id="300"/>
            <p14:sldId id="301"/>
            <p14:sldId id="302"/>
            <p14:sldId id="306"/>
            <p14:sldId id="270"/>
            <p14:sldId id="307"/>
            <p14:sldId id="308"/>
            <p14:sldId id="309"/>
            <p14:sldId id="311"/>
            <p14:sldId id="312"/>
            <p14:sldId id="310"/>
            <p14:sldId id="314"/>
          </p14:sldIdLst>
        </p14:section>
        <p14:section name="Grey Slides" id="{BA7B9458-2244-4D97-8677-42012C69FB7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4C9"/>
    <a:srgbClr val="1A2F5A"/>
    <a:srgbClr val="CC9F52"/>
    <a:srgbClr val="D82D52"/>
    <a:srgbClr val="005DAA"/>
    <a:srgbClr val="ED595D"/>
    <a:srgbClr val="EBEBEB"/>
    <a:srgbClr val="005DA9"/>
    <a:srgbClr val="344654"/>
    <a:srgbClr val="006C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6" autoAdjust="0"/>
    <p:restoredTop sz="96247" autoAdjust="0"/>
  </p:normalViewPr>
  <p:slideViewPr>
    <p:cSldViewPr snapToGrid="0">
      <p:cViewPr varScale="1">
        <p:scale>
          <a:sx n="104" d="100"/>
          <a:sy n="104" d="100"/>
        </p:scale>
        <p:origin x="28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04A5-9FCD-42E1-9F8B-F4F68A830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65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76013-A719-428D-8A68-7CAEE053F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3200"/>
            <a:ext cx="9144000" cy="12319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8889456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8F82-515B-44C8-A15A-4765C94D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59233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3C9A-C56D-4264-8168-8E0E286B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FE9C-178B-4E6F-9703-6F65479D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B3E985-F74D-53D0-4083-A2BCB7B1358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5000" y="5978525"/>
            <a:ext cx="10515600" cy="544484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24870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F24D-B55E-4F60-96FD-A0A0864D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1C6E-8C77-49B9-B1AE-077DF109C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43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548CD-7DD0-4EA9-9051-62CDF7C68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43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300346-D5F6-50CC-C415-72F1647DB54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5969001"/>
            <a:ext cx="10350500" cy="50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26571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8F82-515B-44C8-A15A-4765C94D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587B04-3706-00CD-7AC6-E97271DA741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" y="5969001"/>
            <a:ext cx="10350500" cy="50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94884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04A5-9FCD-42E1-9F8B-F4F68A830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65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76013-A719-428D-8A68-7CAEE053F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3200"/>
            <a:ext cx="9144000" cy="12319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36922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3C9A-C56D-4264-8168-8E0E286B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FE9C-178B-4E6F-9703-6F65479D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518218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F24D-B55E-4F60-96FD-A0A0864D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1C6E-8C77-49B9-B1AE-077DF109C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548CD-7DD0-4EA9-9051-62CDF7C68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89085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8F82-515B-44C8-A15A-4765C94D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531325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04A5-9FCD-42E1-9F8B-F4F68A830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65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76013-A719-428D-8A68-7CAEE053F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3200"/>
            <a:ext cx="9144000" cy="12319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43517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3C9A-C56D-4264-8168-8E0E286B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FE9C-178B-4E6F-9703-6F65479D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714581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3C9A-C56D-4264-8168-8E0E286B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FE9C-178B-4E6F-9703-6F65479D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187530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F24D-B55E-4F60-96FD-A0A0864D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1C6E-8C77-49B9-B1AE-077DF109C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548CD-7DD0-4EA9-9051-62CDF7C68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098020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8F82-515B-44C8-A15A-4765C94D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484599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04A5-9FCD-42E1-9F8B-F4F68A830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65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76013-A719-428D-8A68-7CAEE053F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3200"/>
            <a:ext cx="9144000" cy="12319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4803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3C9A-C56D-4264-8168-8E0E286B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FE9C-178B-4E6F-9703-6F65479D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30056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F24D-B55E-4F60-96FD-A0A0864D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1C6E-8C77-49B9-B1AE-077DF109C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548CD-7DD0-4EA9-9051-62CDF7C68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20894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8F82-515B-44C8-A15A-4765C94D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483827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04A5-9FCD-42E1-9F8B-F4F68A830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65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76013-A719-428D-8A68-7CAEE053F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3200"/>
            <a:ext cx="9144000" cy="12319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611511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FE9C-178B-4E6F-9703-6F65479D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87674C7-6A55-7E67-D25D-7C01C3FD7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38" y="227002"/>
            <a:ext cx="5251838" cy="2045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018653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FE9C-178B-4E6F-9703-6F65479D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87674C7-6A55-7E67-D25D-7C01C3FD7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38" y="227002"/>
            <a:ext cx="5251838" cy="2045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306084C-0A29-2B71-EE70-B28B42ABED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75038" y="2272511"/>
            <a:ext cx="525183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701B8F-0FB8-3437-AA54-8DE6BF85A5C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575038" y="234151"/>
            <a:ext cx="5251838" cy="204550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b="1">
                <a:solidFill>
                  <a:srgbClr val="2E8EC1"/>
                </a:solidFill>
                <a:latin typeface="+mj-lt"/>
                <a:ea typeface="+mj-ea"/>
                <a:cs typeface="+mj-cs"/>
              </a:defRPr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5864650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0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F24D-B55E-4F60-96FD-A0A0864D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1C6E-8C77-49B9-B1AE-077DF109C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548CD-7DD0-4EA9-9051-62CDF7C68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1318656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44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534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712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8F82-515B-44C8-A15A-4765C94D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352215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3C9A-C56D-4264-8168-8E0E286B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FE9C-178B-4E6F-9703-6F65479D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50278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F24D-B55E-4F60-96FD-A0A0864D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1C6E-8C77-49B9-B1AE-077DF109C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302" y="964472"/>
            <a:ext cx="5130797" cy="4915627"/>
          </a:xfrm>
          <a:solidFill>
            <a:srgbClr val="344654"/>
          </a:solidFill>
          <a:ln w="19050">
            <a:solidFill>
              <a:srgbClr val="2E8EC1"/>
            </a:solidFill>
          </a:ln>
        </p:spPr>
        <p:txBody>
          <a:bodyPr lIns="274320" tIns="274320"/>
          <a:lstStyle>
            <a:lvl1pPr>
              <a:defRPr>
                <a:solidFill>
                  <a:srgbClr val="F2F2F2"/>
                </a:solidFill>
              </a:defRPr>
            </a:lvl1pPr>
            <a:lvl2pPr>
              <a:defRPr>
                <a:solidFill>
                  <a:srgbClr val="F2F2F2"/>
                </a:solidFill>
              </a:defRPr>
            </a:lvl2pPr>
            <a:lvl3pPr>
              <a:defRPr>
                <a:solidFill>
                  <a:srgbClr val="F2F2F2"/>
                </a:solidFill>
              </a:defRPr>
            </a:lvl3pPr>
            <a:lvl4pPr>
              <a:defRPr>
                <a:solidFill>
                  <a:srgbClr val="F2F2F2"/>
                </a:solidFill>
              </a:defRPr>
            </a:lvl4pPr>
            <a:lvl5pPr>
              <a:defRPr>
                <a:solidFill>
                  <a:srgbClr val="F2F2F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548CD-7DD0-4EA9-9051-62CDF7C68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1649" y="20542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09176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04A5-9FCD-42E1-9F8B-F4F68A830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65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76013-A719-428D-8A68-7CAEE053F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3200"/>
            <a:ext cx="9144000" cy="12319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99301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D3C9A-C56D-4264-8168-8E0E286B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0FE9C-178B-4E6F-9703-6F65479D5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029246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F24D-B55E-4F60-96FD-A0A0864DE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1C6E-8C77-49B9-B1AE-077DF109C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548CD-7DD0-4EA9-9051-62CDF7C68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5478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817837-5C8E-A1C7-7C6D-C6D4E6C7E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b="36520"/>
          <a:stretch/>
        </p:blipFill>
        <p:spPr>
          <a:xfrm>
            <a:off x="0" y="180595"/>
            <a:ext cx="7547428" cy="667740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47C36-C962-4CFB-BD64-E77D1714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58" y="261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0583F-76EF-4C4E-B82B-8A21FBBE8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619C99-EC51-4E8C-999B-EA691A63BE58}"/>
              </a:ext>
            </a:extLst>
          </p:cNvPr>
          <p:cNvCxnSpPr>
            <a:cxnSpLocks/>
          </p:cNvCxnSpPr>
          <p:nvPr userDrawn="1"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BD2D27-93B7-45A3-8277-E3E4FE56B5E2}"/>
              </a:ext>
            </a:extLst>
          </p:cNvPr>
          <p:cNvSpPr txBox="1">
            <a:spLocks/>
          </p:cNvSpPr>
          <p:nvPr userDrawn="1"/>
        </p:nvSpPr>
        <p:spPr>
          <a:xfrm>
            <a:off x="1060838" y="1945461"/>
            <a:ext cx="10515600" cy="3598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2E8EC1"/>
              </a:solidFill>
            </a:endParaRPr>
          </a:p>
          <a:p>
            <a:endParaRPr lang="en-US" dirty="0">
              <a:solidFill>
                <a:srgbClr val="2E8EC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C911E4-E692-457D-9F8F-4199E1343C86}"/>
              </a:ext>
            </a:extLst>
          </p:cNvPr>
          <p:cNvSpPr txBox="1">
            <a:spLocks/>
          </p:cNvSpPr>
          <p:nvPr userDrawn="1"/>
        </p:nvSpPr>
        <p:spPr>
          <a:xfrm>
            <a:off x="1056658" y="23415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44653"/>
                </a:solidFill>
              </a:rPr>
              <a:t>	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D627B0-F513-49E1-8D36-98ADBAE113E7}"/>
              </a:ext>
            </a:extLst>
          </p:cNvPr>
          <p:cNvCxnSpPr>
            <a:cxnSpLocks/>
          </p:cNvCxnSpPr>
          <p:nvPr userDrawn="1"/>
        </p:nvCxnSpPr>
        <p:spPr>
          <a:xfrm>
            <a:off x="428621" y="180595"/>
            <a:ext cx="0" cy="2324101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659B6B-6DAA-4384-ABC0-12A483314531}"/>
              </a:ext>
            </a:extLst>
          </p:cNvPr>
          <p:cNvCxnSpPr>
            <a:cxnSpLocks/>
          </p:cNvCxnSpPr>
          <p:nvPr userDrawn="1"/>
        </p:nvCxnSpPr>
        <p:spPr>
          <a:xfrm>
            <a:off x="11982450" y="2235200"/>
            <a:ext cx="0" cy="4413245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6ED6CD-9E0E-1FDC-9125-BBC95315E528}"/>
              </a:ext>
            </a:extLst>
          </p:cNvPr>
          <p:cNvCxnSpPr>
            <a:cxnSpLocks/>
          </p:cNvCxnSpPr>
          <p:nvPr userDrawn="1"/>
        </p:nvCxnSpPr>
        <p:spPr>
          <a:xfrm>
            <a:off x="428621" y="4231895"/>
            <a:ext cx="0" cy="2324101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F8033C-691F-4D0F-919E-34FB480ED1DB}"/>
              </a:ext>
            </a:extLst>
          </p:cNvPr>
          <p:cNvCxnSpPr>
            <a:cxnSpLocks/>
          </p:cNvCxnSpPr>
          <p:nvPr userDrawn="1"/>
        </p:nvCxnSpPr>
        <p:spPr>
          <a:xfrm>
            <a:off x="0" y="1139015"/>
            <a:ext cx="54006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7DA8939-50DF-BAC9-4C1B-6D3D1519CFF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5" y="426355"/>
            <a:ext cx="941153" cy="9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3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47C36-C962-4CFB-BD64-E77D1714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649" y="0"/>
            <a:ext cx="5130797" cy="192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 two lines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0583F-76EF-4C4E-B82B-8A21FBBE8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1648" y="2075587"/>
            <a:ext cx="4974550" cy="4101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D94967-FD3A-4E8A-98FB-A50C85062952}"/>
              </a:ext>
            </a:extLst>
          </p:cNvPr>
          <p:cNvCxnSpPr>
            <a:cxnSpLocks/>
          </p:cNvCxnSpPr>
          <p:nvPr userDrawn="1"/>
        </p:nvCxnSpPr>
        <p:spPr>
          <a:xfrm>
            <a:off x="1511300" y="6461123"/>
            <a:ext cx="10680700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BD2D27-93B7-45A3-8277-E3E4FE56B5E2}"/>
              </a:ext>
            </a:extLst>
          </p:cNvPr>
          <p:cNvSpPr txBox="1">
            <a:spLocks/>
          </p:cNvSpPr>
          <p:nvPr userDrawn="1"/>
        </p:nvSpPr>
        <p:spPr>
          <a:xfrm>
            <a:off x="1060838" y="1945461"/>
            <a:ext cx="10515600" cy="3598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2E8EC1"/>
              </a:solidFill>
            </a:endParaRPr>
          </a:p>
          <a:p>
            <a:endParaRPr lang="en-US" dirty="0">
              <a:solidFill>
                <a:srgbClr val="2E8EC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C911E4-E692-457D-9F8F-4199E1343C86}"/>
              </a:ext>
            </a:extLst>
          </p:cNvPr>
          <p:cNvSpPr txBox="1">
            <a:spLocks/>
          </p:cNvSpPr>
          <p:nvPr userDrawn="1"/>
        </p:nvSpPr>
        <p:spPr>
          <a:xfrm>
            <a:off x="1056658" y="23415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44653"/>
                </a:solidFill>
              </a:rPr>
              <a:t>	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85B69C-76AB-4E4A-8E2E-AB1244B9919B}"/>
              </a:ext>
            </a:extLst>
          </p:cNvPr>
          <p:cNvCxnSpPr>
            <a:cxnSpLocks/>
          </p:cNvCxnSpPr>
          <p:nvPr userDrawn="1"/>
        </p:nvCxnSpPr>
        <p:spPr>
          <a:xfrm>
            <a:off x="6604000" y="1954176"/>
            <a:ext cx="1689100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A376B12-0CF2-463E-BD08-428A952FC1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045" y="5826222"/>
            <a:ext cx="941153" cy="94115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659B6B-6DAA-4384-ABC0-12A483314531}"/>
              </a:ext>
            </a:extLst>
          </p:cNvPr>
          <p:cNvCxnSpPr>
            <a:cxnSpLocks/>
          </p:cNvCxnSpPr>
          <p:nvPr userDrawn="1"/>
        </p:nvCxnSpPr>
        <p:spPr>
          <a:xfrm>
            <a:off x="11982450" y="2235200"/>
            <a:ext cx="0" cy="4413245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6ED6CD-9E0E-1FDC-9125-BBC95315E528}"/>
              </a:ext>
            </a:extLst>
          </p:cNvPr>
          <p:cNvCxnSpPr>
            <a:cxnSpLocks/>
          </p:cNvCxnSpPr>
          <p:nvPr userDrawn="1"/>
        </p:nvCxnSpPr>
        <p:spPr>
          <a:xfrm>
            <a:off x="301621" y="180595"/>
            <a:ext cx="0" cy="2324101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A903E6-9E4C-DF69-2BB0-DECC066ABB00}"/>
              </a:ext>
            </a:extLst>
          </p:cNvPr>
          <p:cNvCxnSpPr>
            <a:cxnSpLocks/>
          </p:cNvCxnSpPr>
          <p:nvPr userDrawn="1"/>
        </p:nvCxnSpPr>
        <p:spPr>
          <a:xfrm>
            <a:off x="6851649" y="1370147"/>
            <a:ext cx="0" cy="865053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9767AB-9408-1BCB-5859-2877A57BF15D}"/>
              </a:ext>
            </a:extLst>
          </p:cNvPr>
          <p:cNvCxnSpPr>
            <a:cxnSpLocks/>
          </p:cNvCxnSpPr>
          <p:nvPr userDrawn="1"/>
        </p:nvCxnSpPr>
        <p:spPr>
          <a:xfrm>
            <a:off x="101600" y="454023"/>
            <a:ext cx="5410200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2139FAC-643D-AD24-700D-2489794849A3}"/>
              </a:ext>
            </a:extLst>
          </p:cNvPr>
          <p:cNvSpPr/>
          <p:nvPr userDrawn="1"/>
        </p:nvSpPr>
        <p:spPr>
          <a:xfrm>
            <a:off x="501642" y="596900"/>
            <a:ext cx="5939811" cy="5676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817837-5C8E-A1C7-7C6D-C6D4E6C7E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b="36520"/>
          <a:stretch/>
        </p:blipFill>
        <p:spPr>
          <a:xfrm>
            <a:off x="0" y="180595"/>
            <a:ext cx="7547428" cy="66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4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BE2B2A-00DA-E3E4-7D99-CE27F952E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6" t="-1802" r="70110" b="40659"/>
          <a:stretch/>
        </p:blipFill>
        <p:spPr>
          <a:xfrm>
            <a:off x="9349919" y="426355"/>
            <a:ext cx="2842081" cy="643164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47C36-C962-4CFB-BD64-E77D1714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58" y="261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0583F-76EF-4C4E-B82B-8A21FBBE8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BD2D27-93B7-45A3-8277-E3E4FE56B5E2}"/>
              </a:ext>
            </a:extLst>
          </p:cNvPr>
          <p:cNvSpPr txBox="1">
            <a:spLocks/>
          </p:cNvSpPr>
          <p:nvPr userDrawn="1"/>
        </p:nvSpPr>
        <p:spPr>
          <a:xfrm>
            <a:off x="1060838" y="1945461"/>
            <a:ext cx="10515600" cy="3598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2E8EC1"/>
              </a:solidFill>
            </a:endParaRPr>
          </a:p>
          <a:p>
            <a:endParaRPr lang="en-US" dirty="0">
              <a:solidFill>
                <a:srgbClr val="2E8EC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C911E4-E692-457D-9F8F-4199E1343C86}"/>
              </a:ext>
            </a:extLst>
          </p:cNvPr>
          <p:cNvSpPr txBox="1">
            <a:spLocks/>
          </p:cNvSpPr>
          <p:nvPr userDrawn="1"/>
        </p:nvSpPr>
        <p:spPr>
          <a:xfrm>
            <a:off x="1056658" y="23415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44653"/>
                </a:solidFill>
              </a:rPr>
              <a:t>	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85B69C-76AB-4E4A-8E2E-AB1244B9919B}"/>
              </a:ext>
            </a:extLst>
          </p:cNvPr>
          <p:cNvCxnSpPr>
            <a:cxnSpLocks/>
          </p:cNvCxnSpPr>
          <p:nvPr userDrawn="1"/>
        </p:nvCxnSpPr>
        <p:spPr>
          <a:xfrm>
            <a:off x="0" y="1139015"/>
            <a:ext cx="54006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D627B0-F513-49E1-8D36-98ADBAE113E7}"/>
              </a:ext>
            </a:extLst>
          </p:cNvPr>
          <p:cNvCxnSpPr>
            <a:cxnSpLocks/>
          </p:cNvCxnSpPr>
          <p:nvPr userDrawn="1"/>
        </p:nvCxnSpPr>
        <p:spPr>
          <a:xfrm>
            <a:off x="428621" y="180595"/>
            <a:ext cx="0" cy="4581905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A376B12-0CF2-463E-BD08-428A952FC16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5" y="426355"/>
            <a:ext cx="941153" cy="941153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F70F38-493A-9277-CE19-9FC5BFDB417C}"/>
              </a:ext>
            </a:extLst>
          </p:cNvPr>
          <p:cNvCxnSpPr>
            <a:cxnSpLocks/>
          </p:cNvCxnSpPr>
          <p:nvPr userDrawn="1"/>
        </p:nvCxnSpPr>
        <p:spPr>
          <a:xfrm>
            <a:off x="685800" y="6677406"/>
            <a:ext cx="9994900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F3C33D-E2F9-3496-FEBA-9834B01F2FD2}"/>
              </a:ext>
            </a:extLst>
          </p:cNvPr>
          <p:cNvCxnSpPr>
            <a:cxnSpLocks/>
          </p:cNvCxnSpPr>
          <p:nvPr userDrawn="1"/>
        </p:nvCxnSpPr>
        <p:spPr>
          <a:xfrm>
            <a:off x="11893550" y="264924"/>
            <a:ext cx="0" cy="4413245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08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9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AA2814-1DF8-49BF-AF0F-B73BDE3B25D5}"/>
              </a:ext>
            </a:extLst>
          </p:cNvPr>
          <p:cNvSpPr/>
          <p:nvPr userDrawn="1"/>
        </p:nvSpPr>
        <p:spPr>
          <a:xfrm>
            <a:off x="600068" y="5980090"/>
            <a:ext cx="10988058" cy="513583"/>
          </a:xfrm>
          <a:prstGeom prst="rect">
            <a:avLst/>
          </a:prstGeom>
          <a:solidFill>
            <a:srgbClr val="F2F2F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FC96CE-9513-9F9F-5FFE-618DD0C36884}"/>
              </a:ext>
            </a:extLst>
          </p:cNvPr>
          <p:cNvSpPr/>
          <p:nvPr userDrawn="1"/>
        </p:nvSpPr>
        <p:spPr>
          <a:xfrm>
            <a:off x="584200" y="535813"/>
            <a:ext cx="10988058" cy="776229"/>
          </a:xfrm>
          <a:prstGeom prst="rect">
            <a:avLst/>
          </a:prstGeom>
          <a:solidFill>
            <a:srgbClr val="F2F2F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47C36-C962-4CFB-BD64-E77D1714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58" y="261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0583F-76EF-4C4E-B82B-8A21FBBE8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2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619C99-EC51-4E8C-999B-EA691A63BE58}"/>
              </a:ext>
            </a:extLst>
          </p:cNvPr>
          <p:cNvCxnSpPr>
            <a:cxnSpLocks/>
          </p:cNvCxnSpPr>
          <p:nvPr userDrawn="1"/>
        </p:nvCxnSpPr>
        <p:spPr>
          <a:xfrm>
            <a:off x="279400" y="4667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BD2D27-93B7-45A3-8277-E3E4FE56B5E2}"/>
              </a:ext>
            </a:extLst>
          </p:cNvPr>
          <p:cNvSpPr txBox="1">
            <a:spLocks/>
          </p:cNvSpPr>
          <p:nvPr userDrawn="1"/>
        </p:nvSpPr>
        <p:spPr>
          <a:xfrm>
            <a:off x="1060838" y="1945461"/>
            <a:ext cx="10515600" cy="3598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2E8EC1"/>
              </a:solidFill>
            </a:endParaRPr>
          </a:p>
          <a:p>
            <a:endParaRPr lang="en-US" dirty="0">
              <a:solidFill>
                <a:srgbClr val="2E8EC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C911E4-E692-457D-9F8F-4199E1343C86}"/>
              </a:ext>
            </a:extLst>
          </p:cNvPr>
          <p:cNvSpPr txBox="1">
            <a:spLocks/>
          </p:cNvSpPr>
          <p:nvPr userDrawn="1"/>
        </p:nvSpPr>
        <p:spPr>
          <a:xfrm>
            <a:off x="1056658" y="23415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44653"/>
                </a:solidFill>
              </a:rPr>
              <a:t>	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659B6B-6DAA-4384-ABC0-12A483314531}"/>
              </a:ext>
            </a:extLst>
          </p:cNvPr>
          <p:cNvCxnSpPr>
            <a:cxnSpLocks/>
          </p:cNvCxnSpPr>
          <p:nvPr userDrawn="1"/>
        </p:nvCxnSpPr>
        <p:spPr>
          <a:xfrm>
            <a:off x="11982450" y="2235200"/>
            <a:ext cx="0" cy="4413245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F70F38-493A-9277-CE19-9FC5BFDB417C}"/>
              </a:ext>
            </a:extLst>
          </p:cNvPr>
          <p:cNvCxnSpPr>
            <a:cxnSpLocks/>
          </p:cNvCxnSpPr>
          <p:nvPr userDrawn="1"/>
        </p:nvCxnSpPr>
        <p:spPr>
          <a:xfrm>
            <a:off x="257175" y="6555996"/>
            <a:ext cx="10680700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6ED6CD-9E0E-1FDC-9125-BBC95315E528}"/>
              </a:ext>
            </a:extLst>
          </p:cNvPr>
          <p:cNvCxnSpPr>
            <a:cxnSpLocks/>
          </p:cNvCxnSpPr>
          <p:nvPr userDrawn="1"/>
        </p:nvCxnSpPr>
        <p:spPr>
          <a:xfrm>
            <a:off x="428621" y="4333495"/>
            <a:ext cx="0" cy="2324101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8C55C4-97C8-89B5-A42D-E0C920777EC0}"/>
              </a:ext>
            </a:extLst>
          </p:cNvPr>
          <p:cNvCxnSpPr>
            <a:cxnSpLocks/>
          </p:cNvCxnSpPr>
          <p:nvPr userDrawn="1"/>
        </p:nvCxnSpPr>
        <p:spPr>
          <a:xfrm>
            <a:off x="1968500" y="1381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32FE29-C448-5B7E-A15C-B8EAB71EF312}"/>
              </a:ext>
            </a:extLst>
          </p:cNvPr>
          <p:cNvCxnSpPr>
            <a:cxnSpLocks/>
          </p:cNvCxnSpPr>
          <p:nvPr userDrawn="1"/>
        </p:nvCxnSpPr>
        <p:spPr>
          <a:xfrm>
            <a:off x="1201638" y="5920996"/>
            <a:ext cx="10680700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A376B12-0CF2-463E-BD08-428A952FC1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185" y="5736253"/>
            <a:ext cx="941153" cy="9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9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817837-5C8E-A1C7-7C6D-C6D4E6C7E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1" r="52671" b="6052"/>
          <a:stretch/>
        </p:blipFill>
        <p:spPr>
          <a:xfrm>
            <a:off x="7860759" y="-1"/>
            <a:ext cx="4331242" cy="6858001"/>
          </a:xfrm>
          <a:prstGeom prst="rect">
            <a:avLst/>
          </a:prstGeom>
          <a:noFill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47C36-C962-4CFB-BD64-E77D1714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58" y="261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0583F-76EF-4C4E-B82B-8A21FBBE8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D94967-FD3A-4E8A-98FB-A50C85062952}"/>
              </a:ext>
            </a:extLst>
          </p:cNvPr>
          <p:cNvCxnSpPr>
            <a:cxnSpLocks/>
          </p:cNvCxnSpPr>
          <p:nvPr userDrawn="1"/>
        </p:nvCxnSpPr>
        <p:spPr>
          <a:xfrm>
            <a:off x="1511300" y="6461123"/>
            <a:ext cx="10680700" cy="0"/>
          </a:xfrm>
          <a:prstGeom prst="line">
            <a:avLst/>
          </a:prstGeom>
          <a:ln w="19050">
            <a:solidFill>
              <a:srgbClr val="344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BD2D27-93B7-45A3-8277-E3E4FE56B5E2}"/>
              </a:ext>
            </a:extLst>
          </p:cNvPr>
          <p:cNvSpPr txBox="1">
            <a:spLocks/>
          </p:cNvSpPr>
          <p:nvPr userDrawn="1"/>
        </p:nvSpPr>
        <p:spPr>
          <a:xfrm>
            <a:off x="1060838" y="1945461"/>
            <a:ext cx="10515600" cy="3598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2E8EC1"/>
              </a:solidFill>
            </a:endParaRPr>
          </a:p>
          <a:p>
            <a:endParaRPr lang="en-US" dirty="0">
              <a:solidFill>
                <a:srgbClr val="2E8EC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C911E4-E692-457D-9F8F-4199E1343C86}"/>
              </a:ext>
            </a:extLst>
          </p:cNvPr>
          <p:cNvSpPr txBox="1">
            <a:spLocks/>
          </p:cNvSpPr>
          <p:nvPr userDrawn="1"/>
        </p:nvSpPr>
        <p:spPr>
          <a:xfrm>
            <a:off x="1056658" y="23415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44653"/>
                </a:solidFill>
              </a:rPr>
              <a:t>	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85B69C-76AB-4E4A-8E2E-AB1244B9919B}"/>
              </a:ext>
            </a:extLst>
          </p:cNvPr>
          <p:cNvCxnSpPr>
            <a:cxnSpLocks/>
          </p:cNvCxnSpPr>
          <p:nvPr userDrawn="1"/>
        </p:nvCxnSpPr>
        <p:spPr>
          <a:xfrm>
            <a:off x="0" y="1139015"/>
            <a:ext cx="5400675" cy="0"/>
          </a:xfrm>
          <a:prstGeom prst="line">
            <a:avLst/>
          </a:prstGeom>
          <a:ln w="19050">
            <a:solidFill>
              <a:srgbClr val="344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D627B0-F513-49E1-8D36-98ADBAE113E7}"/>
              </a:ext>
            </a:extLst>
          </p:cNvPr>
          <p:cNvCxnSpPr>
            <a:cxnSpLocks/>
          </p:cNvCxnSpPr>
          <p:nvPr userDrawn="1"/>
        </p:nvCxnSpPr>
        <p:spPr>
          <a:xfrm>
            <a:off x="428621" y="180595"/>
            <a:ext cx="0" cy="2324101"/>
          </a:xfrm>
          <a:prstGeom prst="line">
            <a:avLst/>
          </a:prstGeom>
          <a:ln w="19050">
            <a:solidFill>
              <a:srgbClr val="3446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A376B12-0CF2-463E-BD08-428A952FC16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5" y="426355"/>
            <a:ext cx="941153" cy="94115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659B6B-6DAA-4384-ABC0-12A483314531}"/>
              </a:ext>
            </a:extLst>
          </p:cNvPr>
          <p:cNvCxnSpPr>
            <a:cxnSpLocks/>
          </p:cNvCxnSpPr>
          <p:nvPr userDrawn="1"/>
        </p:nvCxnSpPr>
        <p:spPr>
          <a:xfrm>
            <a:off x="11982450" y="2235200"/>
            <a:ext cx="0" cy="4413245"/>
          </a:xfrm>
          <a:prstGeom prst="line">
            <a:avLst/>
          </a:prstGeom>
          <a:ln w="19050">
            <a:solidFill>
              <a:srgbClr val="3446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F70F38-493A-9277-CE19-9FC5BFDB417C}"/>
              </a:ext>
            </a:extLst>
          </p:cNvPr>
          <p:cNvCxnSpPr>
            <a:cxnSpLocks/>
          </p:cNvCxnSpPr>
          <p:nvPr userDrawn="1"/>
        </p:nvCxnSpPr>
        <p:spPr>
          <a:xfrm>
            <a:off x="0" y="6677406"/>
            <a:ext cx="10680700" cy="0"/>
          </a:xfrm>
          <a:prstGeom prst="line">
            <a:avLst/>
          </a:prstGeom>
          <a:ln w="19050">
            <a:solidFill>
              <a:srgbClr val="344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6ED6CD-9E0E-1FDC-9125-BBC95315E528}"/>
              </a:ext>
            </a:extLst>
          </p:cNvPr>
          <p:cNvCxnSpPr>
            <a:cxnSpLocks/>
          </p:cNvCxnSpPr>
          <p:nvPr userDrawn="1"/>
        </p:nvCxnSpPr>
        <p:spPr>
          <a:xfrm>
            <a:off x="428621" y="4231895"/>
            <a:ext cx="0" cy="2324101"/>
          </a:xfrm>
          <a:prstGeom prst="line">
            <a:avLst/>
          </a:prstGeom>
          <a:ln w="19050">
            <a:solidFill>
              <a:srgbClr val="3446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71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2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E8EC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47C36-C962-4CFB-BD64-E77D1714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58" y="261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0583F-76EF-4C4E-B82B-8A21FBBE8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D94967-FD3A-4E8A-98FB-A50C85062952}"/>
              </a:ext>
            </a:extLst>
          </p:cNvPr>
          <p:cNvCxnSpPr>
            <a:cxnSpLocks/>
          </p:cNvCxnSpPr>
          <p:nvPr userDrawn="1"/>
        </p:nvCxnSpPr>
        <p:spPr>
          <a:xfrm>
            <a:off x="1511300" y="6550023"/>
            <a:ext cx="10680700" cy="0"/>
          </a:xfrm>
          <a:prstGeom prst="line">
            <a:avLst/>
          </a:prstGeom>
          <a:ln w="19050">
            <a:solidFill>
              <a:srgbClr val="344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BD2D27-93B7-45A3-8277-E3E4FE56B5E2}"/>
              </a:ext>
            </a:extLst>
          </p:cNvPr>
          <p:cNvSpPr txBox="1">
            <a:spLocks/>
          </p:cNvSpPr>
          <p:nvPr userDrawn="1"/>
        </p:nvSpPr>
        <p:spPr>
          <a:xfrm>
            <a:off x="1060838" y="1945461"/>
            <a:ext cx="10515600" cy="3598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2E8EC1"/>
              </a:solidFill>
            </a:endParaRPr>
          </a:p>
          <a:p>
            <a:endParaRPr lang="en-US" dirty="0">
              <a:solidFill>
                <a:srgbClr val="2E8EC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C911E4-E692-457D-9F8F-4199E1343C86}"/>
              </a:ext>
            </a:extLst>
          </p:cNvPr>
          <p:cNvSpPr txBox="1">
            <a:spLocks/>
          </p:cNvSpPr>
          <p:nvPr userDrawn="1"/>
        </p:nvSpPr>
        <p:spPr>
          <a:xfrm>
            <a:off x="1056658" y="23415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44653"/>
                </a:solidFill>
              </a:rPr>
              <a:t>	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85B69C-76AB-4E4A-8E2E-AB1244B9919B}"/>
              </a:ext>
            </a:extLst>
          </p:cNvPr>
          <p:cNvCxnSpPr>
            <a:cxnSpLocks/>
          </p:cNvCxnSpPr>
          <p:nvPr userDrawn="1"/>
        </p:nvCxnSpPr>
        <p:spPr>
          <a:xfrm>
            <a:off x="0" y="1139015"/>
            <a:ext cx="5400675" cy="0"/>
          </a:xfrm>
          <a:prstGeom prst="line">
            <a:avLst/>
          </a:prstGeom>
          <a:ln w="19050">
            <a:solidFill>
              <a:srgbClr val="344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D627B0-F513-49E1-8D36-98ADBAE113E7}"/>
              </a:ext>
            </a:extLst>
          </p:cNvPr>
          <p:cNvCxnSpPr>
            <a:cxnSpLocks/>
          </p:cNvCxnSpPr>
          <p:nvPr userDrawn="1"/>
        </p:nvCxnSpPr>
        <p:spPr>
          <a:xfrm>
            <a:off x="428621" y="180595"/>
            <a:ext cx="0" cy="2324101"/>
          </a:xfrm>
          <a:prstGeom prst="line">
            <a:avLst/>
          </a:prstGeom>
          <a:ln w="19050">
            <a:solidFill>
              <a:srgbClr val="3446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A376B12-0CF2-463E-BD08-428A952FC1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5" y="426355"/>
            <a:ext cx="941153" cy="94115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659B6B-6DAA-4384-ABC0-12A483314531}"/>
              </a:ext>
            </a:extLst>
          </p:cNvPr>
          <p:cNvCxnSpPr>
            <a:cxnSpLocks/>
          </p:cNvCxnSpPr>
          <p:nvPr userDrawn="1"/>
        </p:nvCxnSpPr>
        <p:spPr>
          <a:xfrm>
            <a:off x="11982450" y="2235200"/>
            <a:ext cx="0" cy="4622800"/>
          </a:xfrm>
          <a:prstGeom prst="line">
            <a:avLst/>
          </a:prstGeom>
          <a:ln w="19050">
            <a:solidFill>
              <a:srgbClr val="3446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4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1" r:id="rId3"/>
    <p:sldLayoutId id="2147483682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E8EC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817837-5C8E-A1C7-7C6D-C6D4E6C7E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18" t="64383"/>
          <a:stretch/>
        </p:blipFill>
        <p:spPr>
          <a:xfrm>
            <a:off x="0" y="3111502"/>
            <a:ext cx="1288662" cy="3746498"/>
          </a:xfrm>
          <a:prstGeom prst="rect">
            <a:avLst/>
          </a:prstGeom>
          <a:noFill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47C36-C962-4CFB-BD64-E77D1714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58" y="261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0583F-76EF-4C4E-B82B-8A21FBBE8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8662" y="1825625"/>
            <a:ext cx="100651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D94967-FD3A-4E8A-98FB-A50C85062952}"/>
              </a:ext>
            </a:extLst>
          </p:cNvPr>
          <p:cNvCxnSpPr>
            <a:cxnSpLocks/>
          </p:cNvCxnSpPr>
          <p:nvPr userDrawn="1"/>
        </p:nvCxnSpPr>
        <p:spPr>
          <a:xfrm>
            <a:off x="1511300" y="6461123"/>
            <a:ext cx="10680700" cy="0"/>
          </a:xfrm>
          <a:prstGeom prst="line">
            <a:avLst/>
          </a:prstGeom>
          <a:ln w="19050">
            <a:solidFill>
              <a:srgbClr val="344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BD2D27-93B7-45A3-8277-E3E4FE56B5E2}"/>
              </a:ext>
            </a:extLst>
          </p:cNvPr>
          <p:cNvSpPr txBox="1">
            <a:spLocks/>
          </p:cNvSpPr>
          <p:nvPr userDrawn="1"/>
        </p:nvSpPr>
        <p:spPr>
          <a:xfrm>
            <a:off x="1060838" y="1945461"/>
            <a:ext cx="10515600" cy="3598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2E8EC1"/>
              </a:solidFill>
            </a:endParaRPr>
          </a:p>
          <a:p>
            <a:endParaRPr lang="en-US" dirty="0">
              <a:solidFill>
                <a:srgbClr val="2E8EC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C911E4-E692-457D-9F8F-4199E1343C86}"/>
              </a:ext>
            </a:extLst>
          </p:cNvPr>
          <p:cNvSpPr txBox="1">
            <a:spLocks/>
          </p:cNvSpPr>
          <p:nvPr userDrawn="1"/>
        </p:nvSpPr>
        <p:spPr>
          <a:xfrm>
            <a:off x="1056658" y="23415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44653"/>
                </a:solidFill>
              </a:rPr>
              <a:t>	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85B69C-76AB-4E4A-8E2E-AB1244B9919B}"/>
              </a:ext>
            </a:extLst>
          </p:cNvPr>
          <p:cNvCxnSpPr>
            <a:cxnSpLocks/>
          </p:cNvCxnSpPr>
          <p:nvPr userDrawn="1"/>
        </p:nvCxnSpPr>
        <p:spPr>
          <a:xfrm>
            <a:off x="0" y="1139015"/>
            <a:ext cx="5400675" cy="0"/>
          </a:xfrm>
          <a:prstGeom prst="line">
            <a:avLst/>
          </a:prstGeom>
          <a:ln w="19050">
            <a:solidFill>
              <a:srgbClr val="344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D627B0-F513-49E1-8D36-98ADBAE113E7}"/>
              </a:ext>
            </a:extLst>
          </p:cNvPr>
          <p:cNvCxnSpPr>
            <a:cxnSpLocks/>
          </p:cNvCxnSpPr>
          <p:nvPr userDrawn="1"/>
        </p:nvCxnSpPr>
        <p:spPr>
          <a:xfrm>
            <a:off x="428621" y="180595"/>
            <a:ext cx="0" cy="2324101"/>
          </a:xfrm>
          <a:prstGeom prst="line">
            <a:avLst/>
          </a:prstGeom>
          <a:ln w="19050">
            <a:solidFill>
              <a:srgbClr val="3446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A376B12-0CF2-463E-BD08-428A952FC16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5" y="426355"/>
            <a:ext cx="941153" cy="94115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659B6B-6DAA-4384-ABC0-12A483314531}"/>
              </a:ext>
            </a:extLst>
          </p:cNvPr>
          <p:cNvCxnSpPr>
            <a:cxnSpLocks/>
          </p:cNvCxnSpPr>
          <p:nvPr userDrawn="1"/>
        </p:nvCxnSpPr>
        <p:spPr>
          <a:xfrm>
            <a:off x="11982450" y="2235200"/>
            <a:ext cx="0" cy="4413245"/>
          </a:xfrm>
          <a:prstGeom prst="line">
            <a:avLst/>
          </a:prstGeom>
          <a:ln w="19050">
            <a:solidFill>
              <a:srgbClr val="3446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F70F38-493A-9277-CE19-9FC5BFDB417C}"/>
              </a:ext>
            </a:extLst>
          </p:cNvPr>
          <p:cNvCxnSpPr>
            <a:cxnSpLocks/>
          </p:cNvCxnSpPr>
          <p:nvPr userDrawn="1"/>
        </p:nvCxnSpPr>
        <p:spPr>
          <a:xfrm>
            <a:off x="0" y="6677406"/>
            <a:ext cx="10680700" cy="0"/>
          </a:xfrm>
          <a:prstGeom prst="line">
            <a:avLst/>
          </a:prstGeom>
          <a:ln w="19050">
            <a:solidFill>
              <a:srgbClr val="3446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FB1905-63B9-238A-12D6-266D8F2249FE}"/>
              </a:ext>
            </a:extLst>
          </p:cNvPr>
          <p:cNvCxnSpPr>
            <a:cxnSpLocks/>
          </p:cNvCxnSpPr>
          <p:nvPr userDrawn="1"/>
        </p:nvCxnSpPr>
        <p:spPr>
          <a:xfrm>
            <a:off x="11766550" y="1763718"/>
            <a:ext cx="0" cy="3405182"/>
          </a:xfrm>
          <a:prstGeom prst="line">
            <a:avLst/>
          </a:prstGeom>
          <a:ln w="19050">
            <a:solidFill>
              <a:srgbClr val="34465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44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5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E8EC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817837-5C8E-A1C7-7C6D-C6D4E6C7E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8" t="-1676" r="58514" b="63458"/>
          <a:stretch/>
        </p:blipFill>
        <p:spPr>
          <a:xfrm>
            <a:off x="5400676" y="-155090"/>
            <a:ext cx="6799618" cy="7013090"/>
          </a:xfrm>
          <a:prstGeom prst="rect">
            <a:avLst/>
          </a:prstGeom>
          <a:noFill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47C36-C962-4CFB-BD64-E77D1714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38" y="227002"/>
            <a:ext cx="5251838" cy="2045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0583F-76EF-4C4E-B82B-8A21FBBE8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838" y="2272511"/>
            <a:ext cx="52518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8BD2D27-93B7-45A3-8277-E3E4FE56B5E2}"/>
              </a:ext>
            </a:extLst>
          </p:cNvPr>
          <p:cNvSpPr txBox="1">
            <a:spLocks/>
          </p:cNvSpPr>
          <p:nvPr userDrawn="1"/>
        </p:nvSpPr>
        <p:spPr>
          <a:xfrm>
            <a:off x="1060838" y="1945461"/>
            <a:ext cx="10515600" cy="35980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2E8EC1"/>
              </a:solidFill>
            </a:endParaRPr>
          </a:p>
          <a:p>
            <a:endParaRPr lang="en-US" dirty="0">
              <a:solidFill>
                <a:srgbClr val="2E8E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3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700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E8EC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rgbClr val="3446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12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2.png"/><Relationship Id="rId12" Type="http://schemas.openxmlformats.org/officeDocument/2006/relationships/image" Target="../media/image57.png"/><Relationship Id="rId17" Type="http://schemas.openxmlformats.org/officeDocument/2006/relationships/image" Target="../media/image85.png"/><Relationship Id="rId2" Type="http://schemas.microsoft.com/office/2007/relationships/media" Target="../media/media1.m4a"/><Relationship Id="rId16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73.png"/><Relationship Id="rId5" Type="http://schemas.openxmlformats.org/officeDocument/2006/relationships/image" Target="../media/image75.jpeg"/><Relationship Id="rId15" Type="http://schemas.openxmlformats.org/officeDocument/2006/relationships/image" Target="../media/image84.png"/><Relationship Id="rId10" Type="http://schemas.openxmlformats.org/officeDocument/2006/relationships/image" Target="../media/image81.jpg"/><Relationship Id="rId4" Type="http://schemas.openxmlformats.org/officeDocument/2006/relationships/image" Target="../media/image67.jpeg"/><Relationship Id="rId9" Type="http://schemas.openxmlformats.org/officeDocument/2006/relationships/image" Target="../media/image80.png"/><Relationship Id="rId1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C47EB90-F536-F27F-1F94-84D30966D117}"/>
              </a:ext>
            </a:extLst>
          </p:cNvPr>
          <p:cNvSpPr/>
          <p:nvPr/>
        </p:nvSpPr>
        <p:spPr>
          <a:xfrm>
            <a:off x="0" y="0"/>
            <a:ext cx="64830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1C32BD-5D11-D690-4D04-E53B8EC5F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b="36520"/>
          <a:stretch/>
        </p:blipFill>
        <p:spPr>
          <a:xfrm>
            <a:off x="0" y="180594"/>
            <a:ext cx="7547428" cy="667740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FC145F5-62DD-C1B0-7AFA-4052BF429B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the Most out of </a:t>
            </a:r>
            <a:br>
              <a:rPr lang="en-US" dirty="0"/>
            </a:br>
            <a:r>
              <a:rPr lang="en-US" dirty="0"/>
              <a:t>Kingdom Academy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52FDB0-E41B-B747-876A-988C568ACC42}"/>
              </a:ext>
            </a:extLst>
          </p:cNvPr>
          <p:cNvGrpSpPr/>
          <p:nvPr/>
        </p:nvGrpSpPr>
        <p:grpSpPr>
          <a:xfrm>
            <a:off x="983411" y="3192875"/>
            <a:ext cx="10104408" cy="3231648"/>
            <a:chOff x="776377" y="3028973"/>
            <a:chExt cx="10104408" cy="3231648"/>
          </a:xfrm>
        </p:grpSpPr>
        <p:pic>
          <p:nvPicPr>
            <p:cNvPr id="9" name="Picture 8" descr="A person in a suit and bow tie&#10;&#10;Description automatically generated">
              <a:extLst>
                <a:ext uri="{FF2B5EF4-FFF2-40B4-BE49-F238E27FC236}">
                  <a16:creationId xmlns:a16="http://schemas.microsoft.com/office/drawing/2014/main" id="{E4A82253-38E6-ABB2-6428-45369CED3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873" y="3028973"/>
              <a:ext cx="1691309" cy="2400255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3" name="Picture 2" descr="A black screen with white text&#10;&#10;Description automatically generated">
              <a:extLst>
                <a:ext uri="{FF2B5EF4-FFF2-40B4-BE49-F238E27FC236}">
                  <a16:creationId xmlns:a16="http://schemas.microsoft.com/office/drawing/2014/main" id="{C6EEB445-86DF-7DA0-E33D-1C6B4004C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257"/>
            <a:stretch/>
          </p:blipFill>
          <p:spPr>
            <a:xfrm>
              <a:off x="776377" y="4229101"/>
              <a:ext cx="10104408" cy="20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89495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Glossary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1432052" y="1586687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496" y="1586687"/>
            <a:ext cx="7699248" cy="5074908"/>
          </a:xfrm>
        </p:spPr>
        <p:txBody>
          <a:bodyPr/>
          <a:lstStyle/>
          <a:p>
            <a:r>
              <a:rPr lang="en-US" dirty="0"/>
              <a:t>(175) Affordable housing terms/acronyms</a:t>
            </a:r>
          </a:p>
          <a:p>
            <a:r>
              <a:rPr lang="en-US" dirty="0"/>
              <a:t>Searchable index</a:t>
            </a:r>
          </a:p>
          <a:p>
            <a:r>
              <a:rPr lang="en-US" dirty="0"/>
              <a:t>Flash card training aid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F99294-57AB-96BF-00AB-DC186483F4FF}"/>
              </a:ext>
            </a:extLst>
          </p:cNvPr>
          <p:cNvSpPr/>
          <p:nvPr/>
        </p:nvSpPr>
        <p:spPr>
          <a:xfrm>
            <a:off x="5630966" y="3673231"/>
            <a:ext cx="4621397" cy="1526490"/>
          </a:xfrm>
          <a:prstGeom prst="rect">
            <a:avLst/>
          </a:prstGeom>
          <a:solidFill>
            <a:srgbClr val="F2F2F2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r>
              <a:rPr lang="en-US" sz="2800" dirty="0">
                <a:solidFill>
                  <a:srgbClr val="2E8EC1"/>
                </a:solidFill>
              </a:rPr>
              <a:t>Great onboarding tool</a:t>
            </a:r>
          </a:p>
          <a:p>
            <a:pPr algn="ctr"/>
            <a:r>
              <a:rPr lang="en-US" sz="2800" dirty="0">
                <a:solidFill>
                  <a:srgbClr val="2E8EC1"/>
                </a:solidFill>
              </a:rPr>
              <a:t>Teaches niche industry lingo</a:t>
            </a:r>
          </a:p>
        </p:txBody>
      </p:sp>
    </p:spTree>
    <p:extLst>
      <p:ext uri="{BB962C8B-B14F-4D97-AF65-F5344CB8AC3E}">
        <p14:creationId xmlns:p14="http://schemas.microsoft.com/office/powerpoint/2010/main" val="17636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 Development Course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1432052" y="2418508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1432052" y="3250329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496" y="2016907"/>
            <a:ext cx="7699248" cy="4644688"/>
          </a:xfrm>
        </p:spPr>
        <p:txBody>
          <a:bodyPr/>
          <a:lstStyle/>
          <a:p>
            <a:r>
              <a:rPr lang="en-US" dirty="0"/>
              <a:t>(60) Hours of on-demand training</a:t>
            </a:r>
          </a:p>
          <a:p>
            <a:pPr lvl="1"/>
            <a:r>
              <a:rPr lang="en-US" dirty="0"/>
              <a:t>Videos – Activities – Discussion agendas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D3B6B0-915C-BFCD-B253-1202D12F4C78}"/>
              </a:ext>
            </a:extLst>
          </p:cNvPr>
          <p:cNvGrpSpPr/>
          <p:nvPr/>
        </p:nvGrpSpPr>
        <p:grpSpPr>
          <a:xfrm>
            <a:off x="4911365" y="3040484"/>
            <a:ext cx="6117996" cy="4551711"/>
            <a:chOff x="4911365" y="3278609"/>
            <a:chExt cx="6117996" cy="45517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EA2D7F-95CB-ED98-F8E8-8840A315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9327" y="3452148"/>
              <a:ext cx="5708087" cy="3198098"/>
            </a:xfrm>
            <a:prstGeom prst="rect">
              <a:avLst/>
            </a:prstGeom>
          </p:spPr>
        </p:pic>
        <p:pic>
          <p:nvPicPr>
            <p:cNvPr id="11" name="Picture 2" descr="Download Computer Monitor Screen HQ PNG Image | FreePNGImg">
              <a:extLst>
                <a:ext uri="{FF2B5EF4-FFF2-40B4-BE49-F238E27FC236}">
                  <a16:creationId xmlns:a16="http://schemas.microsoft.com/office/drawing/2014/main" id="{3A99C5A1-49D9-83A5-C406-4CD2B36DC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365" y="3278609"/>
              <a:ext cx="6117996" cy="455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520D41E-7758-35C5-0A37-791E240A6A5D}"/>
              </a:ext>
            </a:extLst>
          </p:cNvPr>
          <p:cNvSpPr/>
          <p:nvPr/>
        </p:nvSpPr>
        <p:spPr>
          <a:xfrm rot="5400000">
            <a:off x="7506970" y="4466139"/>
            <a:ext cx="622300" cy="482600"/>
          </a:xfrm>
          <a:prstGeom prst="triangle">
            <a:avLst/>
          </a:prstGeom>
          <a:solidFill>
            <a:srgbClr val="0055A5"/>
          </a:solidFill>
          <a:ln>
            <a:solidFill>
              <a:srgbClr val="344654"/>
            </a:solidFill>
          </a:ln>
          <a:effectLst>
            <a:glow rad="1143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12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Microsoft Excel (@msexcel) / X">
            <a:extLst>
              <a:ext uri="{FF2B5EF4-FFF2-40B4-BE49-F238E27FC236}">
                <a16:creationId xmlns:a16="http://schemas.microsoft.com/office/drawing/2014/main" id="{CAD4EEC5-88FC-2EB2-A686-4BC4FBE74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r="23835" b="19772"/>
          <a:stretch/>
        </p:blipFill>
        <p:spPr bwMode="auto">
          <a:xfrm>
            <a:off x="10739121" y="2294329"/>
            <a:ext cx="877823" cy="8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 Development Course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1432052" y="2418508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1432052" y="3250329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496" y="2016907"/>
            <a:ext cx="7699248" cy="4644688"/>
          </a:xfrm>
        </p:spPr>
        <p:txBody>
          <a:bodyPr/>
          <a:lstStyle/>
          <a:p>
            <a:r>
              <a:rPr lang="en-US" dirty="0"/>
              <a:t>Quizzes and activities for assessment</a:t>
            </a:r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AE941B-EE4F-239B-7159-F1FB751159F8}"/>
              </a:ext>
            </a:extLst>
          </p:cNvPr>
          <p:cNvGrpSpPr/>
          <p:nvPr/>
        </p:nvGrpSpPr>
        <p:grpSpPr>
          <a:xfrm>
            <a:off x="4911365" y="3040484"/>
            <a:ext cx="6117996" cy="4551711"/>
            <a:chOff x="4911365" y="3278609"/>
            <a:chExt cx="6117996" cy="45517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33CF4AA-87C5-410A-9B0C-AB1AED210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3974" y="3674409"/>
              <a:ext cx="5735955" cy="304205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985DC7-63FD-C45E-5C1D-AADCC68CEC28}"/>
                </a:ext>
              </a:extLst>
            </p:cNvPr>
            <p:cNvSpPr/>
            <p:nvPr/>
          </p:nvSpPr>
          <p:spPr>
            <a:xfrm>
              <a:off x="5133974" y="3438525"/>
              <a:ext cx="5735955" cy="245409"/>
            </a:xfrm>
            <a:prstGeom prst="rect">
              <a:avLst/>
            </a:prstGeom>
            <a:solidFill>
              <a:srgbClr val="185C37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Final Cost Certification Activity. xlsx</a:t>
              </a:r>
            </a:p>
          </p:txBody>
        </p:sp>
        <p:pic>
          <p:nvPicPr>
            <p:cNvPr id="11" name="frame" descr="Download Computer Monitor Screen HQ PNG Image | FreePNGImg">
              <a:extLst>
                <a:ext uri="{FF2B5EF4-FFF2-40B4-BE49-F238E27FC236}">
                  <a16:creationId xmlns:a16="http://schemas.microsoft.com/office/drawing/2014/main" id="{3A99C5A1-49D9-83A5-C406-4CD2B36DC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365" y="3278609"/>
              <a:ext cx="6117996" cy="455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7834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 Development Course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1432052" y="2418508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1432052" y="3250329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496" y="1647454"/>
            <a:ext cx="7699248" cy="4644688"/>
          </a:xfrm>
        </p:spPr>
        <p:txBody>
          <a:bodyPr/>
          <a:lstStyle/>
          <a:p>
            <a:r>
              <a:rPr lang="en-US" dirty="0"/>
              <a:t>Discussion prompts facilitate context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B60AFF-044E-141A-FAF6-707CC054A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818" y="2389414"/>
            <a:ext cx="7335274" cy="3096057"/>
          </a:xfrm>
          <a:prstGeom prst="rect">
            <a:avLst/>
          </a:prstGeom>
        </p:spPr>
      </p:pic>
      <p:pic>
        <p:nvPicPr>
          <p:cNvPr id="1026" name="Picture 2" descr="Foster Healthy Project Teams with Crucial Conversations - The Bridge Group,  LLC">
            <a:extLst>
              <a:ext uri="{FF2B5EF4-FFF2-40B4-BE49-F238E27FC236}">
                <a16:creationId xmlns:a16="http://schemas.microsoft.com/office/drawing/2014/main" id="{C43CA1F2-BB31-2D16-1116-2828EFC73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415" y="3937442"/>
            <a:ext cx="3707866" cy="24731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4986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 Development Course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2235142"/>
            <a:chOff x="-2684780" y="1586687"/>
            <a:chExt cx="6408928" cy="2235142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1432052" y="2418508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1432052" y="3250329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Finance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496" y="1819564"/>
            <a:ext cx="7699248" cy="447257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Self-paced Industry-specific training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(40+) On-demand videos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(20+) Excel-based activities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(30+) Discussion prompts</a:t>
            </a:r>
          </a:p>
          <a:p>
            <a:endParaRPr lang="en-US" dirty="0"/>
          </a:p>
        </p:txBody>
      </p:sp>
      <p:pic>
        <p:nvPicPr>
          <p:cNvPr id="5" name="Picture 4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2CA5EAF0-E738-D142-93A4-D38A2363C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4482687"/>
            <a:ext cx="11035268" cy="172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6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Modeling Course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1432052" y="4082150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496" y="2016907"/>
            <a:ext cx="7699248" cy="4644688"/>
          </a:xfrm>
        </p:spPr>
        <p:txBody>
          <a:bodyPr/>
          <a:lstStyle/>
          <a:p>
            <a:r>
              <a:rPr lang="en-US" dirty="0"/>
              <a:t>(25) Hours of proforma training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50" name="Picture 2" descr="Spreadsheets aren't databases—stop using them like one | Zapier">
            <a:extLst>
              <a:ext uri="{FF2B5EF4-FFF2-40B4-BE49-F238E27FC236}">
                <a16:creationId xmlns:a16="http://schemas.microsoft.com/office/drawing/2014/main" id="{C3E1C85B-545A-8304-3EC8-9D03EE984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" t="707" r="4015"/>
          <a:stretch/>
        </p:blipFill>
        <p:spPr bwMode="auto">
          <a:xfrm>
            <a:off x="5399087" y="3194020"/>
            <a:ext cx="4949092" cy="2708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961938-FA62-E461-6AF4-46C0E7074ED3}"/>
              </a:ext>
            </a:extLst>
          </p:cNvPr>
          <p:cNvSpPr/>
          <p:nvPr/>
        </p:nvSpPr>
        <p:spPr>
          <a:xfrm>
            <a:off x="4447968" y="5631092"/>
            <a:ext cx="2652059" cy="800899"/>
          </a:xfrm>
          <a:prstGeom prst="rect">
            <a:avLst/>
          </a:prstGeom>
          <a:solidFill>
            <a:schemeClr val="bg1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ctr"/>
            <a:r>
              <a:rPr lang="en-US" sz="2800" dirty="0">
                <a:solidFill>
                  <a:srgbClr val="2E8EC1"/>
                </a:solidFill>
              </a:rPr>
              <a:t>Understand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87988BD-BBD5-26DE-62C1-E1F424A8FB09}"/>
              </a:ext>
            </a:extLst>
          </p:cNvPr>
          <p:cNvSpPr/>
          <p:nvPr/>
        </p:nvSpPr>
        <p:spPr>
          <a:xfrm>
            <a:off x="7443470" y="5733092"/>
            <a:ext cx="749300" cy="584200"/>
          </a:xfrm>
          <a:prstGeom prst="rightArrow">
            <a:avLst/>
          </a:prstGeom>
          <a:solidFill>
            <a:srgbClr val="2E8EC1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0B3446-3666-6D37-39D9-44B86BD5A794}"/>
              </a:ext>
            </a:extLst>
          </p:cNvPr>
          <p:cNvSpPr/>
          <p:nvPr/>
        </p:nvSpPr>
        <p:spPr>
          <a:xfrm>
            <a:off x="8562975" y="5631092"/>
            <a:ext cx="2652059" cy="800899"/>
          </a:xfrm>
          <a:prstGeom prst="rect">
            <a:avLst/>
          </a:prstGeom>
          <a:solidFill>
            <a:schemeClr val="bg1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ctr"/>
            <a:r>
              <a:rPr lang="en-US" sz="2800" dirty="0">
                <a:solidFill>
                  <a:srgbClr val="2E8EC1"/>
                </a:solidFill>
              </a:rPr>
              <a:t>Run Models</a:t>
            </a:r>
          </a:p>
        </p:txBody>
      </p:sp>
    </p:spTree>
    <p:extLst>
      <p:ext uri="{BB962C8B-B14F-4D97-AF65-F5344CB8AC3E}">
        <p14:creationId xmlns:p14="http://schemas.microsoft.com/office/powerpoint/2010/main" val="4205116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Microsoft Excel (@msexcel) / X">
            <a:extLst>
              <a:ext uri="{FF2B5EF4-FFF2-40B4-BE49-F238E27FC236}">
                <a16:creationId xmlns:a16="http://schemas.microsoft.com/office/drawing/2014/main" id="{47F1ADAC-3784-0FB5-3C8B-902B43AE8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r="23835" b="19772"/>
          <a:stretch/>
        </p:blipFill>
        <p:spPr bwMode="auto">
          <a:xfrm>
            <a:off x="10739121" y="2294329"/>
            <a:ext cx="877823" cy="8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Modeling Course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1432052" y="4082150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496" y="2016907"/>
            <a:ext cx="7699248" cy="4644688"/>
          </a:xfrm>
        </p:spPr>
        <p:txBody>
          <a:bodyPr/>
          <a:lstStyle/>
          <a:p>
            <a:r>
              <a:rPr lang="en-US" dirty="0"/>
              <a:t>Functional proforma for affordable housing deals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92E536-7CCB-8326-BEA0-B3CEBF6759C9}"/>
              </a:ext>
            </a:extLst>
          </p:cNvPr>
          <p:cNvGrpSpPr/>
          <p:nvPr/>
        </p:nvGrpSpPr>
        <p:grpSpPr>
          <a:xfrm>
            <a:off x="4921250" y="3040484"/>
            <a:ext cx="5994400" cy="4551711"/>
            <a:chOff x="4921250" y="3040484"/>
            <a:chExt cx="5994400" cy="45517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32CC83-1A92-4E7D-7639-DE7C4DDD1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4925" y="3419298"/>
              <a:ext cx="5605146" cy="3048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9B2DBE-6835-5842-00A8-721B388627E1}"/>
                </a:ext>
              </a:extLst>
            </p:cNvPr>
            <p:cNvSpPr/>
            <p:nvPr/>
          </p:nvSpPr>
          <p:spPr>
            <a:xfrm>
              <a:off x="5114924" y="3190875"/>
              <a:ext cx="5735955" cy="323850"/>
            </a:xfrm>
            <a:prstGeom prst="rect">
              <a:avLst/>
            </a:prstGeom>
            <a:solidFill>
              <a:srgbClr val="185C37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Affordable Housing Financial Model. xlsx</a:t>
              </a:r>
            </a:p>
          </p:txBody>
        </p:sp>
        <p:pic>
          <p:nvPicPr>
            <p:cNvPr id="12" name="frame" descr="Download Computer Monitor Screen HQ PNG Image | FreePNGImg">
              <a:extLst>
                <a:ext uri="{FF2B5EF4-FFF2-40B4-BE49-F238E27FC236}">
                  <a16:creationId xmlns:a16="http://schemas.microsoft.com/office/drawing/2014/main" id="{DBAD2EF7-8833-9267-23B2-E589A8A1C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250" y="3040484"/>
              <a:ext cx="5994400" cy="455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7959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16D72-81A2-C936-3D0E-689339D29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F3801-2264-045F-8C79-855DA8C28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odel">
            <a:extLst>
              <a:ext uri="{FF2B5EF4-FFF2-40B4-BE49-F238E27FC236}">
                <a16:creationId xmlns:a16="http://schemas.microsoft.com/office/drawing/2014/main" id="{88D6199F-B319-60E6-A192-286DA713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59687" cy="68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Modeling Course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1432052" y="4082150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496" y="2016907"/>
            <a:ext cx="7699248" cy="4644688"/>
          </a:xfrm>
        </p:spPr>
        <p:txBody>
          <a:bodyPr/>
          <a:lstStyle/>
          <a:p>
            <a:r>
              <a:rPr lang="en-US" dirty="0"/>
              <a:t>(10) Modeling activities</a:t>
            </a:r>
          </a:p>
          <a:p>
            <a:r>
              <a:rPr lang="en-US" dirty="0"/>
              <a:t>  (5) Modeling tests with solution videos</a:t>
            </a:r>
          </a:p>
          <a:p>
            <a:r>
              <a:rPr lang="en-US" dirty="0"/>
              <a:t>(12) Discussion agendas to gain context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07235B-B2C7-BEEB-E5B7-5E778D01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137" y="3737869"/>
            <a:ext cx="2700864" cy="2345756"/>
          </a:xfrm>
          <a:prstGeom prst="rect">
            <a:avLst/>
          </a:prstGeom>
          <a:ln w="9525" cap="sq">
            <a:solidFill>
              <a:srgbClr val="3A6F8F"/>
            </a:solidFill>
            <a:prstDash val="solid"/>
            <a:miter lim="800000"/>
          </a:ln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965F258-1175-8889-B5FC-00A9B350FFB0}"/>
              </a:ext>
            </a:extLst>
          </p:cNvPr>
          <p:cNvGrpSpPr/>
          <p:nvPr/>
        </p:nvGrpSpPr>
        <p:grpSpPr>
          <a:xfrm>
            <a:off x="7157720" y="4082150"/>
            <a:ext cx="4311650" cy="3273953"/>
            <a:chOff x="7818120" y="4108815"/>
            <a:chExt cx="4311650" cy="32739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26C5A0-829F-33CA-D1C8-897B6430C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1889"/>
            <a:stretch/>
          </p:blipFill>
          <p:spPr>
            <a:xfrm>
              <a:off x="7957426" y="4241460"/>
              <a:ext cx="4031668" cy="2420136"/>
            </a:xfrm>
            <a:prstGeom prst="rect">
              <a:avLst/>
            </a:prstGeom>
          </p:spPr>
        </p:pic>
        <p:pic>
          <p:nvPicPr>
            <p:cNvPr id="12" name="frame" descr="Download Computer Monitor Screen HQ PNG Image | FreePNGImg">
              <a:extLst>
                <a:ext uri="{FF2B5EF4-FFF2-40B4-BE49-F238E27FC236}">
                  <a16:creationId xmlns:a16="http://schemas.microsoft.com/office/drawing/2014/main" id="{DBAD2EF7-8833-9267-23B2-E589A8A1C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120" y="4108815"/>
              <a:ext cx="4311650" cy="3273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405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Simulations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1432052" y="4913971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7782" y="1586687"/>
            <a:ext cx="8979962" cy="5074908"/>
          </a:xfrm>
        </p:spPr>
        <p:txBody>
          <a:bodyPr/>
          <a:lstStyle/>
          <a:p>
            <a:r>
              <a:rPr lang="en-US" dirty="0"/>
              <a:t>Competitive award simulations </a:t>
            </a:r>
            <a:br>
              <a:rPr lang="en-US" dirty="0"/>
            </a:br>
            <a:r>
              <a:rPr lang="en-US" dirty="0">
                <a:solidFill>
                  <a:srgbClr val="2E8EC1"/>
                </a:solidFill>
              </a:rPr>
              <a:t> </a:t>
            </a:r>
          </a:p>
          <a:p>
            <a:r>
              <a:rPr lang="en-US" dirty="0"/>
              <a:t>TCAC 9% Rounds – CDLAC Bond Rounds – HCD Super NOFA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blue and yellow logo with a map and buildings&#10;&#10;Description automatically generated with low confidence">
            <a:extLst>
              <a:ext uri="{FF2B5EF4-FFF2-40B4-BE49-F238E27FC236}">
                <a16:creationId xmlns:a16="http://schemas.microsoft.com/office/drawing/2014/main" id="{08754A8A-69BE-3468-BD47-F3A0C767C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67" y="3169753"/>
            <a:ext cx="2029968" cy="2029968"/>
          </a:xfrm>
          <a:prstGeom prst="ellipse">
            <a:avLst/>
          </a:prstGeom>
          <a:ln w="762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DBB7B77-5CB6-ED6C-8D3F-194E1CF40FDA}"/>
              </a:ext>
            </a:extLst>
          </p:cNvPr>
          <p:cNvGrpSpPr/>
          <p:nvPr/>
        </p:nvGrpSpPr>
        <p:grpSpPr>
          <a:xfrm>
            <a:off x="6261067" y="4471867"/>
            <a:ext cx="2027208" cy="2027208"/>
            <a:chOff x="4157932" y="2150403"/>
            <a:chExt cx="2027208" cy="202720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3754A28-9348-3664-1C94-36FCBED18E15}"/>
                </a:ext>
              </a:extLst>
            </p:cNvPr>
            <p:cNvSpPr/>
            <p:nvPr/>
          </p:nvSpPr>
          <p:spPr>
            <a:xfrm>
              <a:off x="4157932" y="2150403"/>
              <a:ext cx="2027208" cy="20272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6F8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picture containing logo, symbol, font, trademark&#10;&#10;Description automatically generated">
              <a:extLst>
                <a:ext uri="{FF2B5EF4-FFF2-40B4-BE49-F238E27FC236}">
                  <a16:creationId xmlns:a16="http://schemas.microsoft.com/office/drawing/2014/main" id="{BC8EDCA6-5643-81B8-A244-2B34AF6A1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" t="6519" r="6614" b="7091"/>
            <a:stretch/>
          </p:blipFill>
          <p:spPr>
            <a:xfrm>
              <a:off x="4245635" y="2246507"/>
              <a:ext cx="1851803" cy="1835001"/>
            </a:xfrm>
            <a:prstGeom prst="ellipse">
              <a:avLst/>
            </a:prstGeom>
            <a:ln w="28575" cap="rnd">
              <a:noFill/>
            </a:ln>
            <a:effectLst/>
          </p:spPr>
        </p:pic>
      </p:grpSp>
      <p:pic>
        <p:nvPicPr>
          <p:cNvPr id="13" name="Picture 12" descr="A picture containing logo, emblem, trademark, symbol&#10;&#10;Description automatically generated">
            <a:extLst>
              <a:ext uri="{FF2B5EF4-FFF2-40B4-BE49-F238E27FC236}">
                <a16:creationId xmlns:a16="http://schemas.microsoft.com/office/drawing/2014/main" id="{63E959DE-1533-827A-391A-92FC45D36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516" y="3113174"/>
            <a:ext cx="2143125" cy="2143125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869B88C-F039-960D-6454-6B57AF90FF40}"/>
              </a:ext>
            </a:extLst>
          </p:cNvPr>
          <p:cNvSpPr txBox="1">
            <a:spLocks/>
          </p:cNvSpPr>
          <p:nvPr/>
        </p:nvSpPr>
        <p:spPr>
          <a:xfrm>
            <a:off x="3221517" y="1586687"/>
            <a:ext cx="8979962" cy="900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dirty="0"/>
            </a:br>
            <a:r>
              <a:rPr lang="en-US" dirty="0">
                <a:solidFill>
                  <a:srgbClr val="2E8EC1"/>
                </a:solidFill>
              </a:rPr>
              <a:t>(available soon after applicant lists are released)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47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53BB-46C9-C25D-5342-64F8B23E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“Kingdom Academy”</a:t>
            </a:r>
          </a:p>
        </p:txBody>
      </p:sp>
      <p:pic>
        <p:nvPicPr>
          <p:cNvPr id="28" name="Graphic 27" descr="Download from cloud outline">
            <a:extLst>
              <a:ext uri="{FF2B5EF4-FFF2-40B4-BE49-F238E27FC236}">
                <a16:creationId xmlns:a16="http://schemas.microsoft.com/office/drawing/2014/main" id="{3DB50F42-E9F0-CFC4-74DF-748AB7164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916" y="1493701"/>
            <a:ext cx="914400" cy="914400"/>
          </a:xfrm>
          <a:prstGeom prst="rect">
            <a:avLst/>
          </a:prstGeom>
        </p:spPr>
      </p:pic>
      <p:pic>
        <p:nvPicPr>
          <p:cNvPr id="38" name="Graphic 37" descr="Graduation cap outline">
            <a:extLst>
              <a:ext uri="{FF2B5EF4-FFF2-40B4-BE49-F238E27FC236}">
                <a16:creationId xmlns:a16="http://schemas.microsoft.com/office/drawing/2014/main" id="{925A196B-EF3A-8E9F-AF01-CD3D9C06A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592" y="2869762"/>
            <a:ext cx="914400" cy="914400"/>
          </a:xfrm>
          <a:prstGeom prst="rect">
            <a:avLst/>
          </a:prstGeom>
        </p:spPr>
      </p:pic>
      <p:sp>
        <p:nvSpPr>
          <p:cNvPr id="43" name="Content Placeholder 5">
            <a:extLst>
              <a:ext uri="{FF2B5EF4-FFF2-40B4-BE49-F238E27FC236}">
                <a16:creationId xmlns:a16="http://schemas.microsoft.com/office/drawing/2014/main" id="{542B1E98-D061-2537-FD37-7B218EE50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788" y="1493701"/>
            <a:ext cx="6086653" cy="40428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Online school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dirty="0"/>
              <a:t>Self-paced</a:t>
            </a:r>
          </a:p>
          <a:p>
            <a:pPr marL="0" indent="0">
              <a:buNone/>
            </a:pPr>
            <a:r>
              <a:rPr lang="en-US" dirty="0"/>
              <a:t>Educational videos</a:t>
            </a:r>
          </a:p>
          <a:p>
            <a:pPr marL="0" indent="0">
              <a:buNone/>
            </a:pPr>
            <a:r>
              <a:rPr lang="en-US" dirty="0"/>
              <a:t>Affordable housing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6E1F85-B8DF-E00D-1212-409D8F0F758D}"/>
              </a:ext>
            </a:extLst>
          </p:cNvPr>
          <p:cNvSpPr/>
          <p:nvPr/>
        </p:nvSpPr>
        <p:spPr>
          <a:xfrm>
            <a:off x="470087" y="5788355"/>
            <a:ext cx="6909463" cy="571500"/>
          </a:xfrm>
          <a:prstGeom prst="roundRect">
            <a:avLst/>
          </a:prstGeom>
          <a:solidFill>
            <a:srgbClr val="F2F2F2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sz="3200" dirty="0">
                <a:solidFill>
                  <a:srgbClr val="2E8EC1"/>
                </a:solidFill>
              </a:rPr>
              <a:t>http://www.KingdomAcademy.app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1B0219-BC36-84F0-B248-76ACB81ADD51}"/>
              </a:ext>
            </a:extLst>
          </p:cNvPr>
          <p:cNvGrpSpPr/>
          <p:nvPr/>
        </p:nvGrpSpPr>
        <p:grpSpPr>
          <a:xfrm>
            <a:off x="6092758" y="1771739"/>
            <a:ext cx="5808956" cy="3661237"/>
            <a:chOff x="524081" y="0"/>
            <a:chExt cx="10880973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FF408D-5C1F-B313-DEC5-BCAE01672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07" r="3795"/>
            <a:stretch/>
          </p:blipFill>
          <p:spPr>
            <a:xfrm>
              <a:off x="524081" y="0"/>
              <a:ext cx="10880973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E1CA39-AB3C-238C-4D5B-3C7BAF0DD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2658" y="3323446"/>
              <a:ext cx="3629532" cy="2162477"/>
            </a:xfrm>
            <a:prstGeom prst="rect">
              <a:avLst/>
            </a:prstGeom>
          </p:spPr>
        </p:pic>
      </p:grp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EFB21F11-5D08-90E6-0401-FFB1442D804F}"/>
              </a:ext>
            </a:extLst>
          </p:cNvPr>
          <p:cNvSpPr/>
          <p:nvPr/>
        </p:nvSpPr>
        <p:spPr>
          <a:xfrm>
            <a:off x="524081" y="5703"/>
            <a:ext cx="11125261" cy="691413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ownload Computer Monitor Screen HQ PNG Image | FreePNGImg">
            <a:extLst>
              <a:ext uri="{FF2B5EF4-FFF2-40B4-BE49-F238E27FC236}">
                <a16:creationId xmlns:a16="http://schemas.microsoft.com/office/drawing/2014/main" id="{21189867-1199-88F7-1B7C-A00096DB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78" y="1586687"/>
            <a:ext cx="6167118" cy="49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239869-3499-DE57-686C-F06C2294F5BE}"/>
              </a:ext>
            </a:extLst>
          </p:cNvPr>
          <p:cNvGrpSpPr/>
          <p:nvPr/>
        </p:nvGrpSpPr>
        <p:grpSpPr>
          <a:xfrm>
            <a:off x="1977316" y="3429000"/>
            <a:ext cx="2835998" cy="2835998"/>
            <a:chOff x="1781708" y="3678655"/>
            <a:chExt cx="2188346" cy="2188346"/>
          </a:xfrm>
          <a:scene3d>
            <a:camera prst="perspectiveContrastingLeftFacing"/>
            <a:lightRig rig="threePt" dir="t"/>
          </a:scene3d>
        </p:grpSpPr>
        <p:pic>
          <p:nvPicPr>
            <p:cNvPr id="1032" name="Picture 8" descr="Download Tablet PNG Image for Free">
              <a:extLst>
                <a:ext uri="{FF2B5EF4-FFF2-40B4-BE49-F238E27FC236}">
                  <a16:creationId xmlns:a16="http://schemas.microsoft.com/office/drawing/2014/main" id="{506F57D6-799C-895C-C312-A6C5AD6A7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781708" y="3678655"/>
              <a:ext cx="2188346" cy="218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E0181B-D715-5EA5-842F-988A139BE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8425" r="9088"/>
            <a:stretch/>
          </p:blipFill>
          <p:spPr>
            <a:xfrm>
              <a:off x="2125047" y="4198477"/>
              <a:ext cx="1508976" cy="1097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737916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7E3B67E-F45E-6BAD-646A-57C6F6465D64}"/>
              </a:ext>
            </a:extLst>
          </p:cNvPr>
          <p:cNvGrpSpPr/>
          <p:nvPr/>
        </p:nvGrpSpPr>
        <p:grpSpPr>
          <a:xfrm>
            <a:off x="9504218" y="2268353"/>
            <a:ext cx="2510921" cy="3217118"/>
            <a:chOff x="9061337" y="3045091"/>
            <a:chExt cx="2510921" cy="32171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B93984-CDE1-1ADA-511D-22C8DD86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1337" y="3045091"/>
              <a:ext cx="2510921" cy="3217118"/>
            </a:xfrm>
            <a:prstGeom prst="rect">
              <a:avLst/>
            </a:prstGeom>
            <a:ln w="19050" cap="sq">
              <a:solidFill>
                <a:srgbClr val="344654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Simulations">
              <a:extLst>
                <a:ext uri="{FF2B5EF4-FFF2-40B4-BE49-F238E27FC236}">
                  <a16:creationId xmlns:a16="http://schemas.microsoft.com/office/drawing/2014/main" id="{8330B5F3-23F5-D037-DD14-F1D4CD0ECDB1}"/>
                </a:ext>
              </a:extLst>
            </p:cNvPr>
            <p:cNvSpPr/>
            <p:nvPr/>
          </p:nvSpPr>
          <p:spPr>
            <a:xfrm>
              <a:off x="9121289" y="3604983"/>
              <a:ext cx="2391015" cy="571500"/>
            </a:xfrm>
            <a:prstGeom prst="snip2Diag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344654"/>
                  </a:solidFill>
                  <a:effectLst>
                    <a:glow rad="152400">
                      <a:schemeClr val="bg1">
                        <a:lumMod val="95000"/>
                      </a:schemeClr>
                    </a:glow>
                  </a:effectLst>
                </a:rPr>
                <a:t>Simulation</a:t>
              </a:r>
              <a:br>
                <a:rPr lang="en-US" sz="3200" dirty="0">
                  <a:solidFill>
                    <a:srgbClr val="344654"/>
                  </a:solidFill>
                  <a:effectLst>
                    <a:glow rad="152400">
                      <a:schemeClr val="bg1">
                        <a:lumMod val="95000"/>
                      </a:schemeClr>
                    </a:glow>
                  </a:effectLst>
                </a:rPr>
              </a:br>
              <a:r>
                <a:rPr lang="en-US" sz="3200" dirty="0">
                  <a:solidFill>
                    <a:srgbClr val="344654"/>
                  </a:solidFill>
                  <a:effectLst>
                    <a:glow rad="152400">
                      <a:schemeClr val="bg1">
                        <a:lumMod val="95000"/>
                      </a:schemeClr>
                    </a:glow>
                  </a:effectLst>
                </a:rPr>
                <a:t>Log</a:t>
              </a:r>
            </a:p>
          </p:txBody>
        </p:sp>
      </p:grpSp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Simulations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1432052" y="4913971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7782" y="1586687"/>
            <a:ext cx="8979962" cy="5074908"/>
          </a:xfrm>
        </p:spPr>
        <p:txBody>
          <a:bodyPr/>
          <a:lstStyle/>
          <a:p>
            <a:r>
              <a:rPr lang="en-US" dirty="0"/>
              <a:t>Open-source fully-programmed award simulators</a:t>
            </a:r>
          </a:p>
          <a:p>
            <a:r>
              <a:rPr lang="en-US" dirty="0"/>
              <a:t>Simulates which applicants will be awarded</a:t>
            </a:r>
            <a:br>
              <a:rPr lang="en-US" dirty="0"/>
            </a:br>
            <a:r>
              <a:rPr lang="en-US" dirty="0"/>
              <a:t>(assuming no projects are disqualified)</a:t>
            </a:r>
          </a:p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0A0F0A-9E18-F6E2-8CDC-FFC2EB1CD9EE}"/>
              </a:ext>
            </a:extLst>
          </p:cNvPr>
          <p:cNvGrpSpPr/>
          <p:nvPr/>
        </p:nvGrpSpPr>
        <p:grpSpPr>
          <a:xfrm>
            <a:off x="4508455" y="3250329"/>
            <a:ext cx="5338616" cy="2105465"/>
            <a:chOff x="4508455" y="4556130"/>
            <a:chExt cx="5338616" cy="21054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BA764C-75E6-6A39-EF0F-438C76C8D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8455" y="4556130"/>
              <a:ext cx="5338616" cy="2105465"/>
            </a:xfrm>
            <a:prstGeom prst="rect">
              <a:avLst/>
            </a:prstGeom>
            <a:ln w="19050" cap="sq">
              <a:solidFill>
                <a:srgbClr val="344654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Simulations">
              <a:extLst>
                <a:ext uri="{FF2B5EF4-FFF2-40B4-BE49-F238E27FC236}">
                  <a16:creationId xmlns:a16="http://schemas.microsoft.com/office/drawing/2014/main" id="{9CBB8879-F224-A558-DA42-5184CF31B3CD}"/>
                </a:ext>
              </a:extLst>
            </p:cNvPr>
            <p:cNvSpPr/>
            <p:nvPr/>
          </p:nvSpPr>
          <p:spPr>
            <a:xfrm>
              <a:off x="5057535" y="5323112"/>
              <a:ext cx="4003802" cy="571500"/>
            </a:xfrm>
            <a:prstGeom prst="snip2Diag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344654"/>
                  </a:solidFill>
                  <a:effectLst>
                    <a:glow rad="152400">
                      <a:schemeClr val="bg1">
                        <a:lumMod val="95000"/>
                      </a:schemeClr>
                    </a:glow>
                  </a:effectLst>
                </a:rPr>
                <a:t>Applicant List with Award Results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A9A9B30-985E-5684-25AA-F99CC04ABDD8}"/>
              </a:ext>
            </a:extLst>
          </p:cNvPr>
          <p:cNvGrpSpPr/>
          <p:nvPr/>
        </p:nvGrpSpPr>
        <p:grpSpPr>
          <a:xfrm>
            <a:off x="7758623" y="4969357"/>
            <a:ext cx="3491190" cy="1563426"/>
            <a:chOff x="6096000" y="4699948"/>
            <a:chExt cx="3491190" cy="15634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A0CF426-4ED2-ECAB-D37E-ABE537DA2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4699948"/>
              <a:ext cx="3491190" cy="1563426"/>
            </a:xfrm>
            <a:prstGeom prst="rect">
              <a:avLst/>
            </a:prstGeom>
            <a:ln w="19050" cap="sq">
              <a:solidFill>
                <a:srgbClr val="344654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Simulations">
              <a:extLst>
                <a:ext uri="{FF2B5EF4-FFF2-40B4-BE49-F238E27FC236}">
                  <a16:creationId xmlns:a16="http://schemas.microsoft.com/office/drawing/2014/main" id="{531FCD66-4285-D003-211E-C2878755D979}"/>
                </a:ext>
              </a:extLst>
            </p:cNvPr>
            <p:cNvSpPr/>
            <p:nvPr/>
          </p:nvSpPr>
          <p:spPr>
            <a:xfrm>
              <a:off x="6438900" y="5206378"/>
              <a:ext cx="2848955" cy="571500"/>
            </a:xfrm>
            <a:prstGeom prst="snip2Diag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344654"/>
                  </a:solidFill>
                  <a:effectLst>
                    <a:glow rad="152400">
                      <a:schemeClr val="bg1">
                        <a:lumMod val="95000"/>
                      </a:schemeClr>
                    </a:glow>
                  </a:effectLst>
                </a:rPr>
                <a:t>Pool Usage</a:t>
              </a:r>
            </a:p>
          </p:txBody>
        </p:sp>
      </p:grpSp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126179C1-65A8-84DF-DEDB-1A06B25020EC}"/>
              </a:ext>
            </a:extLst>
          </p:cNvPr>
          <p:cNvSpPr/>
          <p:nvPr/>
        </p:nvSpPr>
        <p:spPr>
          <a:xfrm>
            <a:off x="6974316" y="3067183"/>
            <a:ext cx="3491190" cy="2471755"/>
          </a:xfrm>
          <a:prstGeom prst="foldedCorner">
            <a:avLst/>
          </a:prstGeom>
          <a:solidFill>
            <a:srgbClr val="E4CB8C"/>
          </a:solidFill>
          <a:ln w="19050">
            <a:solidFill>
              <a:srgbClr val="344654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344654"/>
                </a:solidFill>
              </a:rPr>
              <a:t>Simulations end up being 90% - 95% accurate after projects get reviewed and self-scores are corrected </a:t>
            </a:r>
          </a:p>
        </p:txBody>
      </p:sp>
    </p:spTree>
    <p:extLst>
      <p:ext uri="{BB962C8B-B14F-4D97-AF65-F5344CB8AC3E}">
        <p14:creationId xmlns:p14="http://schemas.microsoft.com/office/powerpoint/2010/main" val="1441902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7E3B67E-F45E-6BAD-646A-57C6F6465D64}"/>
              </a:ext>
            </a:extLst>
          </p:cNvPr>
          <p:cNvGrpSpPr/>
          <p:nvPr/>
        </p:nvGrpSpPr>
        <p:grpSpPr>
          <a:xfrm>
            <a:off x="9504218" y="2268353"/>
            <a:ext cx="2510921" cy="3217118"/>
            <a:chOff x="9061337" y="3045091"/>
            <a:chExt cx="2510921" cy="32171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B93984-CDE1-1ADA-511D-22C8DD86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61337" y="3045091"/>
              <a:ext cx="2510921" cy="3217118"/>
            </a:xfrm>
            <a:prstGeom prst="rect">
              <a:avLst/>
            </a:prstGeom>
            <a:ln w="19050" cap="sq">
              <a:solidFill>
                <a:srgbClr val="344654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Simulations">
              <a:extLst>
                <a:ext uri="{FF2B5EF4-FFF2-40B4-BE49-F238E27FC236}">
                  <a16:creationId xmlns:a16="http://schemas.microsoft.com/office/drawing/2014/main" id="{8330B5F3-23F5-D037-DD14-F1D4CD0ECDB1}"/>
                </a:ext>
              </a:extLst>
            </p:cNvPr>
            <p:cNvSpPr/>
            <p:nvPr/>
          </p:nvSpPr>
          <p:spPr>
            <a:xfrm>
              <a:off x="9121289" y="3604983"/>
              <a:ext cx="2391015" cy="571500"/>
            </a:xfrm>
            <a:prstGeom prst="snip2Diag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344654"/>
                  </a:solidFill>
                  <a:effectLst>
                    <a:glow rad="152400">
                      <a:schemeClr val="bg1">
                        <a:lumMod val="95000"/>
                      </a:schemeClr>
                    </a:glow>
                  </a:effectLst>
                </a:rPr>
                <a:t>Simulation</a:t>
              </a:r>
              <a:br>
                <a:rPr lang="en-US" sz="3200" dirty="0">
                  <a:solidFill>
                    <a:srgbClr val="344654"/>
                  </a:solidFill>
                  <a:effectLst>
                    <a:glow rad="152400">
                      <a:schemeClr val="bg1">
                        <a:lumMod val="95000"/>
                      </a:schemeClr>
                    </a:glow>
                  </a:effectLst>
                </a:rPr>
              </a:br>
              <a:r>
                <a:rPr lang="en-US" sz="3200" dirty="0">
                  <a:solidFill>
                    <a:srgbClr val="344654"/>
                  </a:solidFill>
                  <a:effectLst>
                    <a:glow rad="152400">
                      <a:schemeClr val="bg1">
                        <a:lumMod val="95000"/>
                      </a:schemeClr>
                    </a:glow>
                  </a:effectLst>
                </a:rPr>
                <a:t>Log</a:t>
              </a:r>
            </a:p>
          </p:txBody>
        </p:sp>
      </p:grpSp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Simulations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1432052" y="4913971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2324" y="1586687"/>
            <a:ext cx="8305419" cy="507490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The </a:t>
            </a:r>
            <a:r>
              <a:rPr lang="en-US" dirty="0">
                <a:solidFill>
                  <a:srgbClr val="2E8EC1"/>
                </a:solidFill>
              </a:rPr>
              <a:t>log</a:t>
            </a:r>
            <a:r>
              <a:rPr lang="en-US" dirty="0"/>
              <a:t> provides insights about: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Why a project got skipped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When a housing type goal runs out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When a regional target is met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3EBC2C-D5C2-DC8F-1F1B-B9DCF20DE069}"/>
              </a:ext>
            </a:extLst>
          </p:cNvPr>
          <p:cNvSpPr/>
          <p:nvPr/>
        </p:nvSpPr>
        <p:spPr>
          <a:xfrm>
            <a:off x="4122573" y="4367900"/>
            <a:ext cx="4621397" cy="1526490"/>
          </a:xfrm>
          <a:prstGeom prst="rect">
            <a:avLst/>
          </a:prstGeom>
          <a:solidFill>
            <a:srgbClr val="F2F2F2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r>
              <a:rPr lang="en-US" sz="2800" dirty="0">
                <a:solidFill>
                  <a:srgbClr val="2E8EC1"/>
                </a:solidFill>
              </a:rPr>
              <a:t>Reading the “play-by-play” helps you understand the actual award process</a:t>
            </a:r>
          </a:p>
        </p:txBody>
      </p:sp>
    </p:spTree>
    <p:extLst>
      <p:ext uri="{BB962C8B-B14F-4D97-AF65-F5344CB8AC3E}">
        <p14:creationId xmlns:p14="http://schemas.microsoft.com/office/powerpoint/2010/main" val="2469416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Simulations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1432052" y="4913971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2324" y="1586687"/>
            <a:ext cx="8589128" cy="258146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The </a:t>
            </a:r>
            <a:r>
              <a:rPr lang="en-US" dirty="0">
                <a:solidFill>
                  <a:srgbClr val="2E8EC1"/>
                </a:solidFill>
              </a:rPr>
              <a:t>pool analysis </a:t>
            </a:r>
            <a:r>
              <a:rPr lang="en-US" dirty="0"/>
              <a:t>provides insights about: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What resources will carryover to the next round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Which pools were undersubscribed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Exactly how many resources can be awarded therein</a:t>
            </a:r>
          </a:p>
          <a:p>
            <a:pPr lvl="1">
              <a:spcAft>
                <a:spcPts val="1200"/>
              </a:spcAft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4ABFB4-1EA6-1D5E-B171-C594F5A8D3BC}"/>
              </a:ext>
            </a:extLst>
          </p:cNvPr>
          <p:cNvGrpSpPr/>
          <p:nvPr/>
        </p:nvGrpSpPr>
        <p:grpSpPr>
          <a:xfrm>
            <a:off x="6136003" y="4284834"/>
            <a:ext cx="3491190" cy="1563426"/>
            <a:chOff x="6096000" y="4699948"/>
            <a:chExt cx="3491190" cy="15634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4FE879-0E42-1239-25BF-CC5BA88B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4699948"/>
              <a:ext cx="3491190" cy="1563426"/>
            </a:xfrm>
            <a:prstGeom prst="rect">
              <a:avLst/>
            </a:prstGeom>
            <a:ln w="19050" cap="sq">
              <a:solidFill>
                <a:srgbClr val="344654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Simulations">
              <a:extLst>
                <a:ext uri="{FF2B5EF4-FFF2-40B4-BE49-F238E27FC236}">
                  <a16:creationId xmlns:a16="http://schemas.microsoft.com/office/drawing/2014/main" id="{2AB74D43-BB65-162B-B38E-254DBEE08E6C}"/>
                </a:ext>
              </a:extLst>
            </p:cNvPr>
            <p:cNvSpPr/>
            <p:nvPr/>
          </p:nvSpPr>
          <p:spPr>
            <a:xfrm>
              <a:off x="6438900" y="5206378"/>
              <a:ext cx="2848955" cy="571500"/>
            </a:xfrm>
            <a:prstGeom prst="snip2Diag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344654"/>
                  </a:solidFill>
                  <a:effectLst>
                    <a:glow rad="152400">
                      <a:schemeClr val="bg1">
                        <a:lumMod val="95000"/>
                      </a:schemeClr>
                    </a:glow>
                  </a:effectLst>
                </a:rPr>
                <a:t>Pool Usage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791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Simulations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1432052" y="4913971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2324" y="1586686"/>
            <a:ext cx="8589128" cy="5033185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The </a:t>
            </a:r>
            <a:r>
              <a:rPr lang="en-US" dirty="0">
                <a:solidFill>
                  <a:srgbClr val="2E8EC1"/>
                </a:solidFill>
              </a:rPr>
              <a:t>award results </a:t>
            </a:r>
            <a:r>
              <a:rPr lang="en-US" dirty="0"/>
              <a:t>sheds light on: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Will my project get awarded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What scores were required to win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Which pools are more competitive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How do awardees differ from non-awarded projects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Was the such-n-such priority determinative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How much pent-up demand is there in a given pool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What was the highest score of the first looser</a:t>
            </a:r>
          </a:p>
          <a:p>
            <a:pPr lvl="1">
              <a:spcAft>
                <a:spcPts val="1200"/>
              </a:spcAft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5" name="Group 4" hidden="1">
            <a:extLst>
              <a:ext uri="{FF2B5EF4-FFF2-40B4-BE49-F238E27FC236}">
                <a16:creationId xmlns:a16="http://schemas.microsoft.com/office/drawing/2014/main" id="{3CBD4E25-E985-1D34-822E-A6414E0A226B}"/>
              </a:ext>
            </a:extLst>
          </p:cNvPr>
          <p:cNvGrpSpPr/>
          <p:nvPr/>
        </p:nvGrpSpPr>
        <p:grpSpPr>
          <a:xfrm>
            <a:off x="5318080" y="4218580"/>
            <a:ext cx="5338616" cy="2105465"/>
            <a:chOff x="4508455" y="4556130"/>
            <a:chExt cx="5338616" cy="21054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77A4D8-F1C1-CF26-222A-B6566879C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8455" y="4556130"/>
              <a:ext cx="5338616" cy="2105465"/>
            </a:xfrm>
            <a:prstGeom prst="rect">
              <a:avLst/>
            </a:prstGeom>
            <a:ln w="19050" cap="sq">
              <a:solidFill>
                <a:srgbClr val="344654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Simulations">
              <a:extLst>
                <a:ext uri="{FF2B5EF4-FFF2-40B4-BE49-F238E27FC236}">
                  <a16:creationId xmlns:a16="http://schemas.microsoft.com/office/drawing/2014/main" id="{8F388499-4124-B309-75C5-D4CB2362A19B}"/>
                </a:ext>
              </a:extLst>
            </p:cNvPr>
            <p:cNvSpPr/>
            <p:nvPr/>
          </p:nvSpPr>
          <p:spPr>
            <a:xfrm>
              <a:off x="5057535" y="5323112"/>
              <a:ext cx="4003802" cy="571500"/>
            </a:xfrm>
            <a:prstGeom prst="snip2DiagRect">
              <a:avLst/>
            </a:prstGeom>
            <a:no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344654"/>
                  </a:solidFill>
                  <a:effectLst>
                    <a:glow rad="152400">
                      <a:schemeClr val="bg1">
                        <a:lumMod val="95000"/>
                      </a:schemeClr>
                    </a:glow>
                  </a:effectLst>
                </a:rPr>
                <a:t>Applicant List with Award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14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Simulations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1432052" y="4913971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Simulations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D7E232-D856-94D3-9E52-AFFC305BB691}"/>
              </a:ext>
            </a:extLst>
          </p:cNvPr>
          <p:cNvGrpSpPr/>
          <p:nvPr/>
        </p:nvGrpSpPr>
        <p:grpSpPr>
          <a:xfrm>
            <a:off x="4437706" y="3258559"/>
            <a:ext cx="6947886" cy="2105465"/>
            <a:chOff x="4094806" y="3137761"/>
            <a:chExt cx="6947886" cy="210546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96E91A-BAA1-43C0-BFA4-2D243E8DC4DA}"/>
                </a:ext>
              </a:extLst>
            </p:cNvPr>
            <p:cNvGrpSpPr/>
            <p:nvPr/>
          </p:nvGrpSpPr>
          <p:grpSpPr>
            <a:xfrm>
              <a:off x="4891894" y="3137761"/>
              <a:ext cx="5338616" cy="2105465"/>
              <a:chOff x="4508455" y="4556130"/>
              <a:chExt cx="5338616" cy="210546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E99E6DA-96B6-DEB0-3DD7-0C032BE26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08455" y="4556130"/>
                <a:ext cx="5338616" cy="2105465"/>
              </a:xfrm>
              <a:prstGeom prst="rect">
                <a:avLst/>
              </a:prstGeom>
              <a:ln w="19050" cap="sq">
                <a:solidFill>
                  <a:srgbClr val="344654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7" name="Simulations">
                <a:extLst>
                  <a:ext uri="{FF2B5EF4-FFF2-40B4-BE49-F238E27FC236}">
                    <a16:creationId xmlns:a16="http://schemas.microsoft.com/office/drawing/2014/main" id="{8E915E04-D298-71C4-D5A9-8D6C890C0D02}"/>
                  </a:ext>
                </a:extLst>
              </p:cNvPr>
              <p:cNvSpPr/>
              <p:nvPr/>
            </p:nvSpPr>
            <p:spPr>
              <a:xfrm>
                <a:off x="5057535" y="5323112"/>
                <a:ext cx="4003802" cy="571500"/>
              </a:xfrm>
              <a:prstGeom prst="snip2DiagRect">
                <a:avLst/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82880" rIns="182880" bIns="182880" rtlCol="0" anchor="ctr"/>
              <a:lstStyle/>
              <a:p>
                <a:pPr algn="ctr"/>
                <a:r>
                  <a:rPr lang="en-US" sz="3200" dirty="0">
                    <a:solidFill>
                      <a:srgbClr val="344654"/>
                    </a:solidFill>
                    <a:effectLst>
                      <a:glow rad="152400">
                        <a:schemeClr val="bg1">
                          <a:lumMod val="95000"/>
                        </a:schemeClr>
                      </a:glow>
                    </a:effectLst>
                  </a:rPr>
                  <a:t>Applicant List with Award Results</a:t>
                </a:r>
              </a:p>
            </p:txBody>
          </p:sp>
        </p:grpSp>
        <p:pic>
          <p:nvPicPr>
            <p:cNvPr id="5" name="Picture 4" descr="A blue and yellow logo with a map and buildings&#10;&#10;Description automatically generated with low confidence">
              <a:extLst>
                <a:ext uri="{FF2B5EF4-FFF2-40B4-BE49-F238E27FC236}">
                  <a16:creationId xmlns:a16="http://schemas.microsoft.com/office/drawing/2014/main" id="{08754A8A-69BE-3468-BD47-F3A0C767C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806" y="3412348"/>
              <a:ext cx="1513546" cy="1513546"/>
            </a:xfrm>
            <a:prstGeom prst="ellipse">
              <a:avLst/>
            </a:prstGeom>
            <a:ln w="762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 descr="A picture containing logo, emblem, trademark, symbol&#10;&#10;Description automatically generated">
              <a:extLst>
                <a:ext uri="{FF2B5EF4-FFF2-40B4-BE49-F238E27FC236}">
                  <a16:creationId xmlns:a16="http://schemas.microsoft.com/office/drawing/2014/main" id="{63E959DE-1533-827A-391A-92FC45D3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776" y="3429000"/>
              <a:ext cx="1597916" cy="1597916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F73B73B-0AC3-2D35-0823-82842EEF5F77}"/>
              </a:ext>
            </a:extLst>
          </p:cNvPr>
          <p:cNvSpPr/>
          <p:nvPr/>
        </p:nvSpPr>
        <p:spPr>
          <a:xfrm>
            <a:off x="2876493" y="1406288"/>
            <a:ext cx="8677275" cy="1526490"/>
          </a:xfrm>
          <a:prstGeom prst="rect">
            <a:avLst/>
          </a:prstGeom>
          <a:solidFill>
            <a:srgbClr val="F2F2F2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algn="ctr"/>
            <a:r>
              <a:rPr lang="en-US" sz="2800" dirty="0">
                <a:solidFill>
                  <a:srgbClr val="2E8EC1"/>
                </a:solidFill>
              </a:rPr>
              <a:t>While not 100% accurate, these simulations are instructive about what the state is awarding and </a:t>
            </a:r>
            <a:br>
              <a:rPr lang="en-US" sz="2800" dirty="0">
                <a:solidFill>
                  <a:srgbClr val="2E8EC1"/>
                </a:solidFill>
              </a:rPr>
            </a:br>
            <a:r>
              <a:rPr lang="en-US" sz="2800" dirty="0">
                <a:solidFill>
                  <a:srgbClr val="2E8EC1"/>
                </a:solidFill>
              </a:rPr>
              <a:t>what the state is likely to award in the future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6693AC-E1BF-41EA-4E9A-A0C84D1A2E3C}"/>
              </a:ext>
            </a:extLst>
          </p:cNvPr>
          <p:cNvGrpSpPr/>
          <p:nvPr/>
        </p:nvGrpSpPr>
        <p:grpSpPr>
          <a:xfrm>
            <a:off x="7118579" y="4978245"/>
            <a:ext cx="1597917" cy="1597917"/>
            <a:chOff x="4157932" y="2150403"/>
            <a:chExt cx="2027208" cy="202720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1EE8B82-837E-08D3-5D16-791130BD9ACD}"/>
                </a:ext>
              </a:extLst>
            </p:cNvPr>
            <p:cNvSpPr/>
            <p:nvPr/>
          </p:nvSpPr>
          <p:spPr>
            <a:xfrm>
              <a:off x="4157932" y="2150403"/>
              <a:ext cx="2027208" cy="20272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6F8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picture containing logo, symbol, font, trademark&#10;&#10;Description automatically generated">
              <a:extLst>
                <a:ext uri="{FF2B5EF4-FFF2-40B4-BE49-F238E27FC236}">
                  <a16:creationId xmlns:a16="http://schemas.microsoft.com/office/drawing/2014/main" id="{C839262C-AB8A-E848-88B3-4D57FAF53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" t="6519" r="6614" b="7091"/>
            <a:stretch/>
          </p:blipFill>
          <p:spPr>
            <a:xfrm>
              <a:off x="4245635" y="2246507"/>
              <a:ext cx="1851803" cy="1835001"/>
            </a:xfrm>
            <a:prstGeom prst="ellipse">
              <a:avLst/>
            </a:prstGeom>
            <a:ln w="28575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6287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54D34D-69F1-1DCA-498B-31909CE6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Kingdom Academy       (coming 1/1/2024)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820B5369-BE67-1602-547A-5FBC8C3FFAAF}"/>
              </a:ext>
            </a:extLst>
          </p:cNvPr>
          <p:cNvSpPr txBox="1">
            <a:spLocks/>
          </p:cNvSpPr>
          <p:nvPr/>
        </p:nvSpPr>
        <p:spPr>
          <a:xfrm>
            <a:off x="838200" y="1421395"/>
            <a:ext cx="10515600" cy="1005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2E8EC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California LIHTC Developments</a:t>
            </a:r>
          </a:p>
        </p:txBody>
      </p:sp>
      <p:pic>
        <p:nvPicPr>
          <p:cNvPr id="4100" name="Picture 4" descr="Promoting Collaboration: 4 Lessons from Google | Redbooth">
            <a:extLst>
              <a:ext uri="{FF2B5EF4-FFF2-40B4-BE49-F238E27FC236}">
                <a16:creationId xmlns:a16="http://schemas.microsoft.com/office/drawing/2014/main" id="{A8C903B3-4500-1DF7-84C1-5960B4031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6" r="22453"/>
          <a:stretch/>
        </p:blipFill>
        <p:spPr bwMode="auto">
          <a:xfrm>
            <a:off x="7555604" y="3732871"/>
            <a:ext cx="2901820" cy="2933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D219FC-7C2D-DA7B-3F75-96AA87DF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032" y="2678829"/>
            <a:ext cx="8693726" cy="328784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 collaborative (40-hour) course </a:t>
            </a:r>
          </a:p>
          <a:p>
            <a:pPr>
              <a:spcAft>
                <a:spcPts val="1200"/>
              </a:spcAft>
            </a:pPr>
            <a:r>
              <a:rPr lang="en-US" dirty="0"/>
              <a:t>Taught by industry experts</a:t>
            </a:r>
          </a:p>
          <a:p>
            <a:pPr>
              <a:spcAft>
                <a:spcPts val="1200"/>
              </a:spcAft>
            </a:pPr>
            <a:r>
              <a:rPr lang="en-US" dirty="0"/>
              <a:t>Going deep into topics</a:t>
            </a:r>
          </a:p>
          <a:p>
            <a:pPr>
              <a:spcAft>
                <a:spcPts val="1200"/>
              </a:spcAft>
            </a:pPr>
            <a:r>
              <a:rPr lang="en-US" dirty="0"/>
              <a:t>Addressing key CA nuances</a:t>
            </a:r>
          </a:p>
        </p:txBody>
      </p:sp>
      <p:grpSp>
        <p:nvGrpSpPr>
          <p:cNvPr id="2" name="Components">
            <a:extLst>
              <a:ext uri="{FF2B5EF4-FFF2-40B4-BE49-F238E27FC236}">
                <a16:creationId xmlns:a16="http://schemas.microsoft.com/office/drawing/2014/main" id="{72652852-3DCC-D0AD-688C-75B93AE14561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3" name="Glossary">
              <a:extLst>
                <a:ext uri="{FF2B5EF4-FFF2-40B4-BE49-F238E27FC236}">
                  <a16:creationId xmlns:a16="http://schemas.microsoft.com/office/drawing/2014/main" id="{9DAD403D-0C99-9E82-387D-2848F1FFD86A}"/>
                </a:ext>
              </a:extLst>
            </p:cNvPr>
            <p:cNvSpPr/>
            <p:nvPr/>
          </p:nvSpPr>
          <p:spPr>
            <a:xfrm>
              <a:off x="-2684780" y="1586687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4" name="Development">
              <a:extLst>
                <a:ext uri="{FF2B5EF4-FFF2-40B4-BE49-F238E27FC236}">
                  <a16:creationId xmlns:a16="http://schemas.microsoft.com/office/drawing/2014/main" id="{A3E889C8-32A2-9E8A-FF5C-43A57B6B60BA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5" name="Finance">
              <a:extLst>
                <a:ext uri="{FF2B5EF4-FFF2-40B4-BE49-F238E27FC236}">
                  <a16:creationId xmlns:a16="http://schemas.microsoft.com/office/drawing/2014/main" id="{7DD3D1B0-9535-99E9-8763-4AA380F4412E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11" name="Modeling">
              <a:extLst>
                <a:ext uri="{FF2B5EF4-FFF2-40B4-BE49-F238E27FC236}">
                  <a16:creationId xmlns:a16="http://schemas.microsoft.com/office/drawing/2014/main" id="{92D7FDCC-F29D-24A3-6D48-B9A721EFF7AD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12" name="CA-LIHTC">
              <a:extLst>
                <a:ext uri="{FF2B5EF4-FFF2-40B4-BE49-F238E27FC236}">
                  <a16:creationId xmlns:a16="http://schemas.microsoft.com/office/drawing/2014/main" id="{4157DE82-22EC-3B85-326A-B9E2FDF8F3F5}"/>
                </a:ext>
              </a:extLst>
            </p:cNvPr>
            <p:cNvSpPr/>
            <p:nvPr/>
          </p:nvSpPr>
          <p:spPr>
            <a:xfrm>
              <a:off x="-1432052" y="5745792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CA LIHTC</a:t>
              </a:r>
            </a:p>
          </p:txBody>
        </p:sp>
        <p:sp>
          <p:nvSpPr>
            <p:cNvPr id="13" name="Simulations">
              <a:extLst>
                <a:ext uri="{FF2B5EF4-FFF2-40B4-BE49-F238E27FC236}">
                  <a16:creationId xmlns:a16="http://schemas.microsoft.com/office/drawing/2014/main" id="{CD1EB5E6-45C6-0BC8-C1EA-8B6AFF7EB801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6344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5F102D-9C62-1AE9-90C9-0438CAF3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Topics 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A7081-4CC7-FB6C-4F56-A7F3F791E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Market Studies</a:t>
            </a:r>
          </a:p>
          <a:p>
            <a:pPr>
              <a:spcAft>
                <a:spcPts val="1200"/>
              </a:spcAft>
            </a:pPr>
            <a:r>
              <a:rPr lang="en-US" dirty="0"/>
              <a:t>Relocation Plans</a:t>
            </a:r>
          </a:p>
          <a:p>
            <a:pPr>
              <a:spcAft>
                <a:spcPts val="1200"/>
              </a:spcAft>
            </a:pPr>
            <a:r>
              <a:rPr lang="en-US" dirty="0"/>
              <a:t>TCAC Placed In Service Apps</a:t>
            </a:r>
          </a:p>
          <a:p>
            <a:pPr>
              <a:spcAft>
                <a:spcPts val="1200"/>
              </a:spcAft>
            </a:pPr>
            <a:r>
              <a:rPr lang="en-US" dirty="0"/>
              <a:t>TCAC Lowest Income Points</a:t>
            </a:r>
          </a:p>
          <a:p>
            <a:pPr>
              <a:spcAft>
                <a:spcPts val="1200"/>
              </a:spcAft>
            </a:pPr>
            <a:r>
              <a:rPr lang="en-US" dirty="0"/>
              <a:t>TCAC site amenities</a:t>
            </a:r>
          </a:p>
          <a:p>
            <a:endParaRPr lang="en-US" dirty="0"/>
          </a:p>
        </p:txBody>
      </p:sp>
      <p:pic>
        <p:nvPicPr>
          <p:cNvPr id="3" name="Picture 2" descr="A person in a black suit&#10;&#10;Description automatically generated">
            <a:extLst>
              <a:ext uri="{FF2B5EF4-FFF2-40B4-BE49-F238E27FC236}">
                <a16:creationId xmlns:a16="http://schemas.microsoft.com/office/drawing/2014/main" id="{64DA121D-EFED-2305-C124-3EB1ED0B0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7" y="2175359"/>
            <a:ext cx="6400813" cy="4572009"/>
          </a:xfrm>
          <a:prstGeom prst="rect">
            <a:avLst/>
          </a:prstGeom>
        </p:spPr>
      </p:pic>
      <p:pic>
        <p:nvPicPr>
          <p:cNvPr id="7" name="Picture 6" descr="A close-up of a business card&#10;&#10;Description automatically generated">
            <a:extLst>
              <a:ext uri="{FF2B5EF4-FFF2-40B4-BE49-F238E27FC236}">
                <a16:creationId xmlns:a16="http://schemas.microsoft.com/office/drawing/2014/main" id="{B1CC720D-AD3F-1C1D-8FDD-52DD259E2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38" y="-653091"/>
            <a:ext cx="6813528" cy="48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6467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5F102D-9C62-1AE9-90C9-0438CAF3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Topics 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A7081-4CC7-FB6C-4F56-A7F3F791E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Agency debt products</a:t>
            </a:r>
          </a:p>
          <a:p>
            <a:pPr>
              <a:spcAft>
                <a:spcPts val="1200"/>
              </a:spcAft>
            </a:pPr>
            <a:r>
              <a:rPr lang="en-US" dirty="0"/>
              <a:t>TCAC E-App sources</a:t>
            </a:r>
          </a:p>
          <a:p>
            <a:pPr>
              <a:spcAft>
                <a:spcPts val="1200"/>
              </a:spcAft>
            </a:pPr>
            <a:r>
              <a:rPr lang="en-US" dirty="0"/>
              <a:t>Bond sale structures</a:t>
            </a:r>
          </a:p>
          <a:p>
            <a:pPr>
              <a:spcAft>
                <a:spcPts val="1200"/>
              </a:spcAft>
            </a:pPr>
            <a:r>
              <a:rPr lang="en-US" dirty="0"/>
              <a:t>Bridge financing</a:t>
            </a:r>
          </a:p>
          <a:p>
            <a:endParaRPr lang="en-US" dirty="0"/>
          </a:p>
        </p:txBody>
      </p:sp>
      <p:pic>
        <p:nvPicPr>
          <p:cNvPr id="4" name="Picture 3" descr="A close-up of a person's name&#10;&#10;Description automatically generated">
            <a:extLst>
              <a:ext uri="{FF2B5EF4-FFF2-40B4-BE49-F238E27FC236}">
                <a16:creationId xmlns:a16="http://schemas.microsoft.com/office/drawing/2014/main" id="{012BAC1E-365A-D760-978A-5AC830B1D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35" y="-296143"/>
            <a:ext cx="6400813" cy="45720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B4F3A21-4644-2076-9516-9BF95C2B918C}"/>
              </a:ext>
            </a:extLst>
          </p:cNvPr>
          <p:cNvGrpSpPr/>
          <p:nvPr/>
        </p:nvGrpSpPr>
        <p:grpSpPr>
          <a:xfrm>
            <a:off x="892286" y="3580157"/>
            <a:ext cx="5148039" cy="2703177"/>
            <a:chOff x="836303" y="869133"/>
            <a:chExt cx="5148039" cy="2703177"/>
          </a:xfrm>
        </p:grpSpPr>
        <p:sp>
          <p:nvSpPr>
            <p:cNvPr id="11" name="Rectangle: Diagonal Corners Snipped 10">
              <a:extLst>
                <a:ext uri="{FF2B5EF4-FFF2-40B4-BE49-F238E27FC236}">
                  <a16:creationId xmlns:a16="http://schemas.microsoft.com/office/drawing/2014/main" id="{E3CE074E-B14C-701F-C365-FDA0B051171D}"/>
                </a:ext>
              </a:extLst>
            </p:cNvPr>
            <p:cNvSpPr/>
            <p:nvPr/>
          </p:nvSpPr>
          <p:spPr>
            <a:xfrm>
              <a:off x="836303" y="869133"/>
              <a:ext cx="5148038" cy="2471596"/>
            </a:xfrm>
            <a:prstGeom prst="snip2DiagRect">
              <a:avLst/>
            </a:prstGeom>
            <a:solidFill>
              <a:schemeClr val="bg1"/>
            </a:solidFill>
            <a:ln w="28575">
              <a:solidFill>
                <a:srgbClr val="005D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5">
              <a:extLst>
                <a:ext uri="{FF2B5EF4-FFF2-40B4-BE49-F238E27FC236}">
                  <a16:creationId xmlns:a16="http://schemas.microsoft.com/office/drawing/2014/main" id="{03AA0279-5EB8-C796-1DAB-8824B6E23333}"/>
                </a:ext>
              </a:extLst>
            </p:cNvPr>
            <p:cNvSpPr txBox="1">
              <a:spLocks/>
            </p:cNvSpPr>
            <p:nvPr/>
          </p:nvSpPr>
          <p:spPr>
            <a:xfrm>
              <a:off x="3643880" y="1863612"/>
              <a:ext cx="2340462" cy="9278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200"/>
                </a:spcAft>
                <a:buNone/>
              </a:pPr>
              <a:r>
                <a:rPr lang="en-US" sz="2000" dirty="0">
                  <a:solidFill>
                    <a:srgbClr val="D82D52"/>
                  </a:solidFill>
                </a:rPr>
                <a:t>Josh Hamilton</a:t>
              </a:r>
              <a:br>
                <a:rPr lang="en-US" sz="2000" dirty="0"/>
              </a:br>
              <a:r>
                <a:rPr lang="en-US" sz="2000" dirty="0"/>
                <a:t>Senior Vice President,</a:t>
              </a:r>
              <a:br>
                <a:rPr lang="en-US" sz="2000" dirty="0"/>
              </a:br>
              <a:r>
                <a:rPr lang="en-US" sz="2000" dirty="0"/>
                <a:t>Lending</a:t>
              </a:r>
            </a:p>
            <a:p>
              <a:endParaRPr lang="en-US" sz="20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A26093-F9F6-F62E-278D-003FF2AC4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</a:blip>
            <a:srcRect l="37875" t="17885" b="11888"/>
            <a:stretch/>
          </p:blipFill>
          <p:spPr>
            <a:xfrm>
              <a:off x="861874" y="889682"/>
              <a:ext cx="2707513" cy="2422685"/>
            </a:xfrm>
            <a:prstGeom prst="snip2Diag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3F6E58E-7133-E8E0-7B23-59378547B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317" y="1096926"/>
              <a:ext cx="1171127" cy="1463908"/>
            </a:xfrm>
            <a:prstGeom prst="rect">
              <a:avLst/>
            </a:prstGeom>
            <a:ln w="38100" cap="sq">
              <a:solidFill>
                <a:srgbClr val="EBEBEB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entury Housing">
              <a:extLst>
                <a:ext uri="{FF2B5EF4-FFF2-40B4-BE49-F238E27FC236}">
                  <a16:creationId xmlns:a16="http://schemas.microsoft.com/office/drawing/2014/main" id="{A4A5AE1C-9D77-74D5-C1DC-F7836EA20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554" y="2172135"/>
              <a:ext cx="2857500" cy="1400175"/>
            </a:xfrm>
            <a:prstGeom prst="rect">
              <a:avLst/>
            </a:prstGeom>
            <a:noFill/>
            <a:effectLst>
              <a:glow rad="63500">
                <a:schemeClr val="bg1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166859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5F102D-9C62-1AE9-90C9-0438CAF3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Topics 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A7081-4CC7-FB6C-4F56-A7F3F791E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Partnership negotiations</a:t>
            </a:r>
          </a:p>
          <a:p>
            <a:pPr>
              <a:spcAft>
                <a:spcPts val="1200"/>
              </a:spcAft>
            </a:pPr>
            <a:r>
              <a:rPr lang="en-US" dirty="0"/>
              <a:t>Partnership structure</a:t>
            </a:r>
          </a:p>
          <a:p>
            <a:pPr>
              <a:spcAft>
                <a:spcPts val="1200"/>
              </a:spcAft>
            </a:pPr>
            <a:r>
              <a:rPr lang="en-US" dirty="0"/>
              <a:t>LIHTC overview &amp; eligibility</a:t>
            </a:r>
          </a:p>
          <a:p>
            <a:pPr>
              <a:spcAft>
                <a:spcPts val="1200"/>
              </a:spcAft>
            </a:pPr>
            <a:r>
              <a:rPr lang="en-US" dirty="0"/>
              <a:t>Set-aside election &amp; </a:t>
            </a:r>
            <a:br>
              <a:rPr lang="en-US" dirty="0"/>
            </a:br>
            <a:r>
              <a:rPr lang="en-US" dirty="0"/>
              <a:t>income averaging</a:t>
            </a:r>
          </a:p>
          <a:p>
            <a:pPr>
              <a:spcAft>
                <a:spcPts val="1200"/>
              </a:spcAft>
            </a:pPr>
            <a:r>
              <a:rPr lang="en-US" dirty="0"/>
              <a:t>Certificating state credits</a:t>
            </a:r>
          </a:p>
          <a:p>
            <a:endParaRPr lang="en-US" dirty="0"/>
          </a:p>
        </p:txBody>
      </p:sp>
      <p:pic>
        <p:nvPicPr>
          <p:cNvPr id="3" name="Picture 2" descr="A close-up of a business card&#10;&#10;Description automatically generated">
            <a:extLst>
              <a:ext uri="{FF2B5EF4-FFF2-40B4-BE49-F238E27FC236}">
                <a16:creationId xmlns:a16="http://schemas.microsoft.com/office/drawing/2014/main" id="{039ABD90-C678-CF5E-9BF8-263925C71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500" y="2178225"/>
            <a:ext cx="7760363" cy="55431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0686D37-871B-6E6A-289B-1269B1E2E55B}"/>
              </a:ext>
            </a:extLst>
          </p:cNvPr>
          <p:cNvGrpSpPr/>
          <p:nvPr/>
        </p:nvGrpSpPr>
        <p:grpSpPr>
          <a:xfrm>
            <a:off x="615617" y="-46655"/>
            <a:ext cx="6161384" cy="4180581"/>
            <a:chOff x="338127" y="18274"/>
            <a:chExt cx="5857882" cy="3974651"/>
          </a:xfrm>
        </p:grpSpPr>
        <p:pic>
          <p:nvPicPr>
            <p:cNvPr id="8" name="Picture 7" descr="A close-up of a business card&#10;&#10;Description automatically generated">
              <a:extLst>
                <a:ext uri="{FF2B5EF4-FFF2-40B4-BE49-F238E27FC236}">
                  <a16:creationId xmlns:a16="http://schemas.microsoft.com/office/drawing/2014/main" id="{9FE9973A-CF43-1AC1-6860-DC0AC7ECC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827"/>
            <a:stretch/>
          </p:blipFill>
          <p:spPr>
            <a:xfrm>
              <a:off x="338127" y="18274"/>
              <a:ext cx="5857882" cy="2810651"/>
            </a:xfrm>
            <a:prstGeom prst="rect">
              <a:avLst/>
            </a:prstGeom>
          </p:spPr>
        </p:pic>
        <p:pic>
          <p:nvPicPr>
            <p:cNvPr id="10" name="Picture 9" descr="A close-up of a business card&#10;&#10;Description automatically generated">
              <a:extLst>
                <a:ext uri="{FF2B5EF4-FFF2-40B4-BE49-F238E27FC236}">
                  <a16:creationId xmlns:a16="http://schemas.microsoft.com/office/drawing/2014/main" id="{5A9B3A1D-D07D-6648-049A-D1B158751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81"/>
            <a:stretch/>
          </p:blipFill>
          <p:spPr>
            <a:xfrm>
              <a:off x="338127" y="2828925"/>
              <a:ext cx="5857882" cy="1164000"/>
            </a:xfrm>
            <a:prstGeom prst="rect">
              <a:avLst/>
            </a:prstGeom>
          </p:spPr>
        </p:pic>
      </p:grp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7DAF0239-C5E2-7688-0BB9-DBF88B1AD5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t="5801" r="16063" b="19586"/>
          <a:stretch/>
        </p:blipFill>
        <p:spPr>
          <a:xfrm>
            <a:off x="4244419" y="1045663"/>
            <a:ext cx="1556018" cy="1725246"/>
          </a:xfrm>
          <a:prstGeom prst="rect">
            <a:avLst/>
          </a:prstGeom>
          <a:ln w="28575">
            <a:solidFill>
              <a:srgbClr val="CC9F52"/>
            </a:solidFill>
          </a:ln>
        </p:spPr>
      </p:pic>
    </p:spTree>
    <p:extLst>
      <p:ext uri="{BB962C8B-B14F-4D97-AF65-F5344CB8AC3E}">
        <p14:creationId xmlns:p14="http://schemas.microsoft.com/office/powerpoint/2010/main" val="170205419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5F102D-9C62-1AE9-90C9-0438CAF3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Topics 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A7081-4CC7-FB6C-4F56-A7F3F791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47" y="2075587"/>
            <a:ext cx="5130797" cy="410137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QRRP program overview</a:t>
            </a:r>
          </a:p>
          <a:p>
            <a:pPr>
              <a:spcAft>
                <a:spcPts val="1200"/>
              </a:spcAft>
            </a:pPr>
            <a:r>
              <a:rPr lang="en-US" dirty="0"/>
              <a:t>CDLAC regulation structure</a:t>
            </a:r>
          </a:p>
          <a:p>
            <a:pPr>
              <a:spcAft>
                <a:spcPts val="1200"/>
              </a:spcAft>
            </a:pPr>
            <a:r>
              <a:rPr lang="en-US" dirty="0"/>
              <a:t>CDLAC set-asides and apportionments</a:t>
            </a:r>
          </a:p>
          <a:p>
            <a:pPr>
              <a:spcAft>
                <a:spcPts val="1200"/>
              </a:spcAft>
            </a:pPr>
            <a:r>
              <a:rPr lang="en-US" dirty="0"/>
              <a:t>9% competitive structure</a:t>
            </a:r>
          </a:p>
          <a:p>
            <a:pPr>
              <a:spcAft>
                <a:spcPts val="1200"/>
              </a:spcAft>
            </a:pPr>
            <a:r>
              <a:rPr lang="en-US" dirty="0"/>
              <a:t>Completing Attachment 40</a:t>
            </a:r>
          </a:p>
          <a:p>
            <a:endParaRPr lang="en-US" dirty="0"/>
          </a:p>
        </p:txBody>
      </p:sp>
      <p:pic>
        <p:nvPicPr>
          <p:cNvPr id="4" name="Picture 3" descr="A close-up of a person's name card&#10;&#10;Description automatically generated">
            <a:extLst>
              <a:ext uri="{FF2B5EF4-FFF2-40B4-BE49-F238E27FC236}">
                <a16:creationId xmlns:a16="http://schemas.microsoft.com/office/drawing/2014/main" id="{810A7EE0-1D53-09A1-1AB4-E116FD981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742" y="2461888"/>
            <a:ext cx="6400813" cy="457200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4E9B82B-5977-EEA7-AA07-DF2633EC2DCC}"/>
              </a:ext>
            </a:extLst>
          </p:cNvPr>
          <p:cNvGrpSpPr/>
          <p:nvPr/>
        </p:nvGrpSpPr>
        <p:grpSpPr>
          <a:xfrm>
            <a:off x="947389" y="887841"/>
            <a:ext cx="5025483" cy="2541159"/>
            <a:chOff x="985489" y="3713377"/>
            <a:chExt cx="5025483" cy="254115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B1D1978-138A-40D9-3F15-1D50F59ED42C}"/>
                </a:ext>
              </a:extLst>
            </p:cNvPr>
            <p:cNvSpPr/>
            <p:nvPr/>
          </p:nvSpPr>
          <p:spPr>
            <a:xfrm>
              <a:off x="985489" y="3713377"/>
              <a:ext cx="4982272" cy="246358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C93D558-AE4A-1F24-453B-10F2C33D1643}"/>
                </a:ext>
              </a:extLst>
            </p:cNvPr>
            <p:cNvSpPr/>
            <p:nvPr/>
          </p:nvSpPr>
          <p:spPr>
            <a:xfrm>
              <a:off x="1171575" y="5492778"/>
              <a:ext cx="4457700" cy="190500"/>
            </a:xfrm>
            <a:prstGeom prst="roundRect">
              <a:avLst/>
            </a:prstGeom>
            <a:solidFill>
              <a:srgbClr val="001C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50" name="Picture 6" descr="CALIFORNIA MUNICIPAL FINANCE AUTHORITY SECURITIES AND EXCHANGE COMMISSION  RELEASE NO. 34-63576 FILE NO. S7-45-10">
              <a:extLst>
                <a:ext uri="{FF2B5EF4-FFF2-40B4-BE49-F238E27FC236}">
                  <a16:creationId xmlns:a16="http://schemas.microsoft.com/office/drawing/2014/main" id="{CD942830-F4A7-6F35-8730-0A5D4CDE6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126" y="4036540"/>
              <a:ext cx="2033811" cy="1182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9C5077-5BBE-0C20-14AF-07F70A7523A1}"/>
                </a:ext>
              </a:extLst>
            </p:cNvPr>
            <p:cNvSpPr/>
            <p:nvPr/>
          </p:nvSpPr>
          <p:spPr>
            <a:xfrm>
              <a:off x="1247775" y="5581650"/>
              <a:ext cx="4457700" cy="190500"/>
            </a:xfrm>
            <a:prstGeom prst="roundRect">
              <a:avLst/>
            </a:prstGeom>
            <a:solidFill>
              <a:srgbClr val="0090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6" name="Picture 2" descr="Ben Barker">
              <a:extLst>
                <a:ext uri="{FF2B5EF4-FFF2-40B4-BE49-F238E27FC236}">
                  <a16:creationId xmlns:a16="http://schemas.microsoft.com/office/drawing/2014/main" id="{EB90495B-2551-FFE7-DBFC-AB103F1226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66"/>
            <a:stretch/>
          </p:blipFill>
          <p:spPr bwMode="auto">
            <a:xfrm>
              <a:off x="1350066" y="3911486"/>
              <a:ext cx="1349007" cy="1744054"/>
            </a:xfrm>
            <a:prstGeom prst="rect">
              <a:avLst/>
            </a:prstGeom>
            <a:noFill/>
            <a:ln w="28575">
              <a:solidFill>
                <a:srgbClr val="001C6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099F24AE-839D-14EC-704D-DE4D3208B19B}"/>
                </a:ext>
              </a:extLst>
            </p:cNvPr>
            <p:cNvSpPr txBox="1">
              <a:spLocks/>
            </p:cNvSpPr>
            <p:nvPr/>
          </p:nvSpPr>
          <p:spPr>
            <a:xfrm>
              <a:off x="1350066" y="5744412"/>
              <a:ext cx="4660906" cy="5101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srgbClr val="001C6F"/>
                  </a:solidFill>
                </a:rPr>
                <a:t>Ben Barker</a:t>
              </a:r>
              <a:r>
                <a:rPr lang="en-US" sz="2000" dirty="0">
                  <a:solidFill>
                    <a:srgbClr val="001C6F"/>
                  </a:solidFill>
                </a:rPr>
                <a:t>, Registered Municipal Advisor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33913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8C73-B46B-DA1B-534B-A7CD1A966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Kingdom Academy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1AADD-BDC2-2D62-630E-DF9A967CA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762" y="2457330"/>
            <a:ext cx="5451438" cy="2613025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  (80) Hours of training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  (24) Paid subscriber organizations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(240) Paid users</a:t>
            </a:r>
          </a:p>
        </p:txBody>
      </p:sp>
      <p:pic>
        <p:nvPicPr>
          <p:cNvPr id="6" name="Content Placeholder 5" descr="Skyscrapers shown from view looking up">
            <a:extLst>
              <a:ext uri="{FF2B5EF4-FFF2-40B4-BE49-F238E27FC236}">
                <a16:creationId xmlns:a16="http://schemas.microsoft.com/office/drawing/2014/main" id="{EBA3284D-94B5-E4EC-DEBD-C8969BC386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16363"/>
            <a:ext cx="5181600" cy="3457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2F2F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E64FD0-16D8-32E5-9DEF-4DAA14BEA152}"/>
              </a:ext>
            </a:extLst>
          </p:cNvPr>
          <p:cNvSpPr/>
          <p:nvPr/>
        </p:nvSpPr>
        <p:spPr>
          <a:xfrm>
            <a:off x="209550" y="5553075"/>
            <a:ext cx="11668125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04D28E-01C2-ADE1-0CE5-1BA54E81871A}"/>
              </a:ext>
            </a:extLst>
          </p:cNvPr>
          <p:cNvSpPr/>
          <p:nvPr/>
        </p:nvSpPr>
        <p:spPr>
          <a:xfrm>
            <a:off x="1243937" y="5922188"/>
            <a:ext cx="6909463" cy="571500"/>
          </a:xfrm>
          <a:prstGeom prst="roundRect">
            <a:avLst/>
          </a:prstGeom>
          <a:solidFill>
            <a:srgbClr val="F2F2F2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sz="3200" dirty="0">
                <a:solidFill>
                  <a:srgbClr val="2E8EC1"/>
                </a:solidFill>
              </a:rPr>
              <a:t>http://www.KingdomAcademy.app</a:t>
            </a:r>
          </a:p>
        </p:txBody>
      </p:sp>
      <p:cxnSp>
        <p:nvCxnSpPr>
          <p:cNvPr id="10" name="blue line left">
            <a:extLst>
              <a:ext uri="{FF2B5EF4-FFF2-40B4-BE49-F238E27FC236}">
                <a16:creationId xmlns:a16="http://schemas.microsoft.com/office/drawing/2014/main" id="{C46987DB-F0D5-4C68-3978-271C447A5879}"/>
              </a:ext>
            </a:extLst>
          </p:cNvPr>
          <p:cNvCxnSpPr>
            <a:cxnSpLocks/>
          </p:cNvCxnSpPr>
          <p:nvPr/>
        </p:nvCxnSpPr>
        <p:spPr>
          <a:xfrm>
            <a:off x="6172200" y="6613528"/>
            <a:ext cx="57054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lue line left">
            <a:extLst>
              <a:ext uri="{FF2B5EF4-FFF2-40B4-BE49-F238E27FC236}">
                <a16:creationId xmlns:a16="http://schemas.microsoft.com/office/drawing/2014/main" id="{DD13B748-BF7A-86A8-DE95-99EC5E5EEC50}"/>
              </a:ext>
            </a:extLst>
          </p:cNvPr>
          <p:cNvCxnSpPr>
            <a:cxnSpLocks/>
          </p:cNvCxnSpPr>
          <p:nvPr/>
        </p:nvCxnSpPr>
        <p:spPr>
          <a:xfrm>
            <a:off x="314325" y="5822953"/>
            <a:ext cx="57054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0D61CDB4-E3EC-55DA-8420-311BF16ED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37" y="5807888"/>
            <a:ext cx="3048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9226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5F102D-9C62-1AE9-90C9-0438CAF3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Topics 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A7081-4CC7-FB6C-4F56-A7F3F791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47" y="2075587"/>
            <a:ext cx="5130797" cy="410137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Eligible basis certifications</a:t>
            </a:r>
          </a:p>
          <a:p>
            <a:pPr>
              <a:spcAft>
                <a:spcPts val="1200"/>
              </a:spcAft>
            </a:pPr>
            <a:r>
              <a:rPr lang="en-US" dirty="0"/>
              <a:t>General Partner experience</a:t>
            </a:r>
          </a:p>
          <a:p>
            <a:pPr>
              <a:spcAft>
                <a:spcPts val="1200"/>
              </a:spcAft>
            </a:pPr>
            <a:r>
              <a:rPr lang="en-US" dirty="0"/>
              <a:t>Cost certifications</a:t>
            </a:r>
          </a:p>
          <a:p>
            <a:pPr>
              <a:spcAft>
                <a:spcPts val="1200"/>
              </a:spcAft>
            </a:pPr>
            <a:r>
              <a:rPr lang="en-US" dirty="0"/>
              <a:t>The 50% test</a:t>
            </a:r>
          </a:p>
          <a:p>
            <a:pPr>
              <a:spcAft>
                <a:spcPts val="1200"/>
              </a:spcAft>
            </a:pPr>
            <a:r>
              <a:rPr lang="en-US" dirty="0"/>
              <a:t>Developer fee limits</a:t>
            </a:r>
          </a:p>
          <a:p>
            <a:pPr>
              <a:spcAft>
                <a:spcPts val="1200"/>
              </a:spcAft>
            </a:pPr>
            <a:r>
              <a:rPr lang="en-US" dirty="0"/>
              <a:t>Bond private placements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D53196-B5EC-AD90-DEEA-34AAE61F9833}"/>
              </a:ext>
            </a:extLst>
          </p:cNvPr>
          <p:cNvGrpSpPr/>
          <p:nvPr/>
        </p:nvGrpSpPr>
        <p:grpSpPr>
          <a:xfrm>
            <a:off x="1000883" y="3677299"/>
            <a:ext cx="4952970" cy="2399651"/>
            <a:chOff x="867533" y="2581924"/>
            <a:chExt cx="4952970" cy="23996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BDEEA-03C5-6429-B11D-CAB9F541460D}"/>
                </a:ext>
              </a:extLst>
            </p:cNvPr>
            <p:cNvSpPr/>
            <p:nvPr/>
          </p:nvSpPr>
          <p:spPr>
            <a:xfrm>
              <a:off x="867533" y="2581924"/>
              <a:ext cx="4952969" cy="22663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9261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C93D558-AE4A-1F24-453B-10F2C33D1643}"/>
                </a:ext>
              </a:extLst>
            </p:cNvPr>
            <p:cNvSpPr/>
            <p:nvPr/>
          </p:nvSpPr>
          <p:spPr>
            <a:xfrm>
              <a:off x="981106" y="4219817"/>
              <a:ext cx="4457700" cy="190500"/>
            </a:xfrm>
            <a:prstGeom prst="roundRect">
              <a:avLst/>
            </a:prstGeom>
            <a:solidFill>
              <a:srgbClr val="001C6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9C5077-5BBE-0C20-14AF-07F70A7523A1}"/>
                </a:ext>
              </a:extLst>
            </p:cNvPr>
            <p:cNvSpPr/>
            <p:nvPr/>
          </p:nvSpPr>
          <p:spPr>
            <a:xfrm>
              <a:off x="1057306" y="4308689"/>
              <a:ext cx="2076450" cy="190500"/>
            </a:xfrm>
            <a:prstGeom prst="roundRect">
              <a:avLst/>
            </a:prstGeom>
            <a:solidFill>
              <a:srgbClr val="D926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099F24AE-839D-14EC-704D-DE4D3208B19B}"/>
                </a:ext>
              </a:extLst>
            </p:cNvPr>
            <p:cNvSpPr txBox="1">
              <a:spLocks/>
            </p:cNvSpPr>
            <p:nvPr/>
          </p:nvSpPr>
          <p:spPr>
            <a:xfrm>
              <a:off x="1159597" y="4471451"/>
              <a:ext cx="4660906" cy="5101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srgbClr val="001C6F"/>
                  </a:solidFill>
                </a:rPr>
                <a:t>Matt Knipprath</a:t>
              </a:r>
              <a:r>
                <a:rPr lang="en-US" sz="2000" dirty="0">
                  <a:solidFill>
                    <a:srgbClr val="001C6F"/>
                  </a:solidFill>
                </a:rPr>
                <a:t>, Director</a:t>
              </a:r>
            </a:p>
          </p:txBody>
        </p:sp>
        <p:pic>
          <p:nvPicPr>
            <p:cNvPr id="7170" name="Picture 2" descr="Matt Knipprath">
              <a:extLst>
                <a:ext uri="{FF2B5EF4-FFF2-40B4-BE49-F238E27FC236}">
                  <a16:creationId xmlns:a16="http://schemas.microsoft.com/office/drawing/2014/main" id="{0609F400-8736-ADF0-81A9-BD82551EE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25" y="2772017"/>
              <a:ext cx="1599337" cy="1599337"/>
            </a:xfrm>
            <a:prstGeom prst="rect">
              <a:avLst/>
            </a:prstGeom>
            <a:noFill/>
            <a:ln w="28575">
              <a:solidFill>
                <a:srgbClr val="003B7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AAC6BE8-7C71-6C1E-98AD-A9D93E1E5E91}"/>
                </a:ext>
              </a:extLst>
            </p:cNvPr>
            <p:cNvSpPr/>
            <p:nvPr/>
          </p:nvSpPr>
          <p:spPr>
            <a:xfrm>
              <a:off x="2685317" y="2963648"/>
              <a:ext cx="3009900" cy="93070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D9261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2" name="Picture 4" descr="Citi Bank - Silver Bullet">
              <a:extLst>
                <a:ext uri="{FF2B5EF4-FFF2-40B4-BE49-F238E27FC236}">
                  <a16:creationId xmlns:a16="http://schemas.microsoft.com/office/drawing/2014/main" id="{DB6954F1-0DA7-A6C2-04E1-CD4FED12D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448" y="3047276"/>
              <a:ext cx="2805638" cy="751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1509DF-3EF0-18FF-56F2-CFEE679B6BDE}"/>
              </a:ext>
            </a:extLst>
          </p:cNvPr>
          <p:cNvGrpSpPr/>
          <p:nvPr/>
        </p:nvGrpSpPr>
        <p:grpSpPr>
          <a:xfrm>
            <a:off x="1000882" y="1008835"/>
            <a:ext cx="4952969" cy="2266301"/>
            <a:chOff x="773467" y="973775"/>
            <a:chExt cx="4952969" cy="22663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F34C07-F8E2-B227-96D1-BEB505B845B2}"/>
                </a:ext>
              </a:extLst>
            </p:cNvPr>
            <p:cNvSpPr/>
            <p:nvPr/>
          </p:nvSpPr>
          <p:spPr>
            <a:xfrm>
              <a:off x="773467" y="973775"/>
              <a:ext cx="4952969" cy="2266301"/>
            </a:xfrm>
            <a:prstGeom prst="rect">
              <a:avLst/>
            </a:prstGeom>
            <a:solidFill>
              <a:srgbClr val="FDFDFD"/>
            </a:solidFill>
            <a:ln w="28575">
              <a:solidFill>
                <a:srgbClr val="282E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6167D5-24F9-A5CF-CA7C-14108601FEB9}"/>
                </a:ext>
              </a:extLst>
            </p:cNvPr>
            <p:cNvSpPr/>
            <p:nvPr/>
          </p:nvSpPr>
          <p:spPr>
            <a:xfrm>
              <a:off x="1258314" y="2851215"/>
              <a:ext cx="4313842" cy="292277"/>
            </a:xfrm>
            <a:prstGeom prst="rect">
              <a:avLst/>
            </a:prstGeom>
            <a:solidFill>
              <a:srgbClr val="ED595D">
                <a:alpha val="84000"/>
              </a:srgb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74" name="Picture 6" descr="Chris Thompson, CPA - DOZ">
              <a:extLst>
                <a:ext uri="{FF2B5EF4-FFF2-40B4-BE49-F238E27FC236}">
                  <a16:creationId xmlns:a16="http://schemas.microsoft.com/office/drawing/2014/main" id="{D0562AE2-5EE1-F422-B46F-F3671AD689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7" r="6727"/>
            <a:stretch/>
          </p:blipFill>
          <p:spPr bwMode="auto">
            <a:xfrm>
              <a:off x="1013841" y="1416551"/>
              <a:ext cx="1477862" cy="16135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D463BF-B031-17CE-120F-14A8A3F567FA}"/>
                </a:ext>
              </a:extLst>
            </p:cNvPr>
            <p:cNvSpPr txBox="1"/>
            <p:nvPr/>
          </p:nvSpPr>
          <p:spPr>
            <a:xfrm>
              <a:off x="3132009" y="1044360"/>
              <a:ext cx="19449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i="0" dirty="0">
                  <a:solidFill>
                    <a:srgbClr val="77C8C5"/>
                  </a:solidFill>
                  <a:effectLst/>
                  <a:latin typeface="proxima-nova"/>
                </a:rPr>
                <a:t>AUDIT PRINCIPAL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EA6322-3CC4-BF79-5658-8B96AB2B3B34}"/>
                </a:ext>
              </a:extLst>
            </p:cNvPr>
            <p:cNvSpPr txBox="1"/>
            <p:nvPr/>
          </p:nvSpPr>
          <p:spPr>
            <a:xfrm>
              <a:off x="838832" y="1044031"/>
              <a:ext cx="21820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b="1" i="0" dirty="0">
                  <a:solidFill>
                    <a:srgbClr val="2F3444"/>
                  </a:solidFill>
                  <a:effectLst/>
                  <a:latin typeface="ff-tisa-web-pro"/>
                </a:rPr>
                <a:t>Chris Thompson, CPA</a:t>
              </a:r>
            </a:p>
          </p:txBody>
        </p:sp>
        <p:pic>
          <p:nvPicPr>
            <p:cNvPr id="7176" name="Picture 8" descr="Dauby O'Connor &amp; Zaleski, LLC Profile">
              <a:extLst>
                <a:ext uri="{FF2B5EF4-FFF2-40B4-BE49-F238E27FC236}">
                  <a16:creationId xmlns:a16="http://schemas.microsoft.com/office/drawing/2014/main" id="{2389624A-C492-DE27-B62E-468F26C753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800" y="1568913"/>
              <a:ext cx="2969356" cy="906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155029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5F102D-9C62-1AE9-90C9-0438CAF3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Topics 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A7081-4CC7-FB6C-4F56-A7F3F791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47" y="2075587"/>
            <a:ext cx="5130797" cy="410137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Value engineered sustainability</a:t>
            </a:r>
          </a:p>
          <a:p>
            <a:pPr>
              <a:spcAft>
                <a:spcPts val="1200"/>
              </a:spcAft>
            </a:pPr>
            <a:r>
              <a:rPr lang="en-US" dirty="0"/>
              <a:t>Sustainable building methods</a:t>
            </a:r>
          </a:p>
          <a:p>
            <a:pPr>
              <a:spcAft>
                <a:spcPts val="1200"/>
              </a:spcAft>
            </a:pPr>
            <a:r>
              <a:rPr lang="en-US" dirty="0"/>
              <a:t>Year-15 considerations</a:t>
            </a:r>
          </a:p>
          <a:p>
            <a:pPr>
              <a:spcAft>
                <a:spcPts val="1200"/>
              </a:spcAft>
            </a:pPr>
            <a:r>
              <a:rPr lang="en-US" dirty="0"/>
              <a:t>Managing legal fees</a:t>
            </a:r>
          </a:p>
          <a:p>
            <a:pPr>
              <a:spcAft>
                <a:spcPts val="1200"/>
              </a:spcAft>
            </a:pPr>
            <a:r>
              <a:rPr lang="en-US" dirty="0"/>
              <a:t>Dissecting the AIA Construction Contract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951831-7CB7-A9FF-D6FD-597D436AEEA5}"/>
              </a:ext>
            </a:extLst>
          </p:cNvPr>
          <p:cNvGrpSpPr/>
          <p:nvPr/>
        </p:nvGrpSpPr>
        <p:grpSpPr>
          <a:xfrm>
            <a:off x="1000882" y="964473"/>
            <a:ext cx="4952969" cy="2266301"/>
            <a:chOff x="1000882" y="1008835"/>
            <a:chExt cx="4952969" cy="22663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D1509DF-3EF0-18FF-56F2-CFEE679B6BDE}"/>
                </a:ext>
              </a:extLst>
            </p:cNvPr>
            <p:cNvGrpSpPr/>
            <p:nvPr/>
          </p:nvGrpSpPr>
          <p:grpSpPr>
            <a:xfrm>
              <a:off x="1000882" y="1008835"/>
              <a:ext cx="4952969" cy="2266301"/>
              <a:chOff x="773467" y="973775"/>
              <a:chExt cx="4952969" cy="2266301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AF34C07-F8E2-B227-96D1-BEB505B845B2}"/>
                  </a:ext>
                </a:extLst>
              </p:cNvPr>
              <p:cNvSpPr/>
              <p:nvPr/>
            </p:nvSpPr>
            <p:spPr>
              <a:xfrm>
                <a:off x="773467" y="973775"/>
                <a:ext cx="4952969" cy="2266301"/>
              </a:xfrm>
              <a:prstGeom prst="rect">
                <a:avLst/>
              </a:prstGeom>
              <a:solidFill>
                <a:srgbClr val="FDFDFD"/>
              </a:solidFill>
              <a:ln w="28575">
                <a:solidFill>
                  <a:srgbClr val="006C3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F6167D5-24F9-A5CF-CA7C-14108601FEB9}"/>
                  </a:ext>
                </a:extLst>
              </p:cNvPr>
              <p:cNvSpPr/>
              <p:nvPr/>
            </p:nvSpPr>
            <p:spPr>
              <a:xfrm>
                <a:off x="1258314" y="2851215"/>
                <a:ext cx="4313842" cy="292277"/>
              </a:xfrm>
              <a:prstGeom prst="rect">
                <a:avLst/>
              </a:prstGeom>
              <a:solidFill>
                <a:srgbClr val="ED595D">
                  <a:alpha val="84000"/>
                </a:srgbClr>
              </a:solidFill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174" name="Picture 6" descr="Chris Thompson, CPA - DOZ">
                <a:extLst>
                  <a:ext uri="{FF2B5EF4-FFF2-40B4-BE49-F238E27FC236}">
                    <a16:creationId xmlns:a16="http://schemas.microsoft.com/office/drawing/2014/main" id="{D0562AE2-5EE1-F422-B46F-F3671AD689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27" r="6727"/>
              <a:stretch/>
            </p:blipFill>
            <p:spPr bwMode="auto">
              <a:xfrm>
                <a:off x="1013841" y="1416551"/>
                <a:ext cx="1477862" cy="1613516"/>
              </a:xfrm>
              <a:prstGeom prst="rect">
                <a:avLst/>
              </a:prstGeom>
              <a:noFill/>
              <a:ln w="19050">
                <a:solidFill>
                  <a:schemeClr val="accent3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D463BF-B031-17CE-120F-14A8A3F567FA}"/>
                  </a:ext>
                </a:extLst>
              </p:cNvPr>
              <p:cNvSpPr txBox="1"/>
              <p:nvPr/>
            </p:nvSpPr>
            <p:spPr>
              <a:xfrm>
                <a:off x="3132009" y="1044360"/>
                <a:ext cx="1944945" cy="369332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1" i="0" dirty="0">
                    <a:solidFill>
                      <a:srgbClr val="77C8C5"/>
                    </a:solidFill>
                    <a:effectLst/>
                    <a:latin typeface="proxima-nova"/>
                  </a:rPr>
                  <a:t>AUDIT PRINCIPAL</a:t>
                </a:r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CEA6322-3CC4-BF79-5658-8B96AB2B3B34}"/>
                  </a:ext>
                </a:extLst>
              </p:cNvPr>
              <p:cNvSpPr txBox="1"/>
              <p:nvPr/>
            </p:nvSpPr>
            <p:spPr>
              <a:xfrm>
                <a:off x="838832" y="1044031"/>
                <a:ext cx="2182080" cy="369332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b="1" i="0" dirty="0">
                    <a:solidFill>
                      <a:srgbClr val="2F3444"/>
                    </a:solidFill>
                    <a:effectLst/>
                    <a:latin typeface="ff-tisa-web-pro"/>
                  </a:rPr>
                  <a:t>Chris Thompson, CPA</a:t>
                </a:r>
              </a:p>
            </p:txBody>
          </p:sp>
          <p:pic>
            <p:nvPicPr>
              <p:cNvPr id="7176" name="Picture 8" descr="Dauby O'Connor &amp; Zaleski, LLC Profile">
                <a:extLst>
                  <a:ext uri="{FF2B5EF4-FFF2-40B4-BE49-F238E27FC236}">
                    <a16:creationId xmlns:a16="http://schemas.microsoft.com/office/drawing/2014/main" id="{2389624A-C492-DE27-B62E-468F26C753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2800" y="1568913"/>
                <a:ext cx="2969356" cy="906897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6" name="Picture 4" descr="VCA Green Green Building Council | estudioespositoymiguel.com.ar">
              <a:extLst>
                <a:ext uri="{FF2B5EF4-FFF2-40B4-BE49-F238E27FC236}">
                  <a16:creationId xmlns:a16="http://schemas.microsoft.com/office/drawing/2014/main" id="{6A8FCDDA-D4B5-E50D-5CCC-1544876E05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105"/>
            <a:stretch/>
          </p:blipFill>
          <p:spPr bwMode="auto">
            <a:xfrm>
              <a:off x="1030913" y="1039511"/>
              <a:ext cx="4876800" cy="2139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3EC71E-2DCE-06FC-D26A-554111FA1440}"/>
                </a:ext>
              </a:extLst>
            </p:cNvPr>
            <p:cNvSpPr/>
            <p:nvPr/>
          </p:nvSpPr>
          <p:spPr>
            <a:xfrm>
              <a:off x="2111964" y="2093812"/>
              <a:ext cx="2479086" cy="11154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FFD389-A733-58B7-7953-9CE5FF81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1177" y="2851993"/>
              <a:ext cx="3048425" cy="23815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ED16E3-B1D6-520D-BE90-13AF3A189ECA}"/>
                </a:ext>
              </a:extLst>
            </p:cNvPr>
            <p:cNvSpPr/>
            <p:nvPr/>
          </p:nvSpPr>
          <p:spPr>
            <a:xfrm>
              <a:off x="2111964" y="1262850"/>
              <a:ext cx="2479086" cy="310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8" name="Picture 6" descr="VCA Green">
              <a:extLst>
                <a:ext uri="{FF2B5EF4-FFF2-40B4-BE49-F238E27FC236}">
                  <a16:creationId xmlns:a16="http://schemas.microsoft.com/office/drawing/2014/main" id="{4E52572F-3D02-BB58-B9BA-0E0BE0BBCB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49" b="24924"/>
            <a:stretch/>
          </p:blipFill>
          <p:spPr bwMode="auto">
            <a:xfrm>
              <a:off x="1250150" y="2262457"/>
              <a:ext cx="1097394" cy="850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5">
              <a:extLst>
                <a:ext uri="{FF2B5EF4-FFF2-40B4-BE49-F238E27FC236}">
                  <a16:creationId xmlns:a16="http://schemas.microsoft.com/office/drawing/2014/main" id="{0F483E55-71E9-193D-3F68-17FA1608F6B3}"/>
                </a:ext>
              </a:extLst>
            </p:cNvPr>
            <p:cNvSpPr txBox="1">
              <a:spLocks/>
            </p:cNvSpPr>
            <p:nvPr/>
          </p:nvSpPr>
          <p:spPr>
            <a:xfrm>
              <a:off x="3580932" y="2093811"/>
              <a:ext cx="1291061" cy="4077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srgbClr val="006C3A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Partner</a:t>
              </a:r>
              <a:endParaRPr lang="en-US" sz="2000" dirty="0">
                <a:solidFill>
                  <a:srgbClr val="006C3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C98B885-82F4-C23A-FE80-58D13A91456F}"/>
              </a:ext>
            </a:extLst>
          </p:cNvPr>
          <p:cNvGrpSpPr/>
          <p:nvPr/>
        </p:nvGrpSpPr>
        <p:grpSpPr>
          <a:xfrm>
            <a:off x="1000882" y="3597230"/>
            <a:ext cx="4952969" cy="2266301"/>
            <a:chOff x="2012357" y="3823351"/>
            <a:chExt cx="4952969" cy="226630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BACD436-804E-4D8E-E2B5-E864334D3830}"/>
                </a:ext>
              </a:extLst>
            </p:cNvPr>
            <p:cNvSpPr/>
            <p:nvPr/>
          </p:nvSpPr>
          <p:spPr>
            <a:xfrm>
              <a:off x="2012357" y="3823351"/>
              <a:ext cx="4952969" cy="2266301"/>
            </a:xfrm>
            <a:prstGeom prst="rect">
              <a:avLst/>
            </a:prstGeom>
            <a:solidFill>
              <a:srgbClr val="FDFDFD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2B8EF73-DD31-0CA9-C79E-A4093FE4630E}"/>
                </a:ext>
              </a:extLst>
            </p:cNvPr>
            <p:cNvGrpSpPr/>
            <p:nvPr/>
          </p:nvGrpSpPr>
          <p:grpSpPr>
            <a:xfrm>
              <a:off x="2111964" y="3899992"/>
              <a:ext cx="4219712" cy="2113017"/>
              <a:chOff x="1724025" y="3709925"/>
              <a:chExt cx="4219712" cy="211301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9ED5623-D2DD-5A0D-A7D9-C65362D177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1331" t="17663" b="10532"/>
              <a:stretch/>
            </p:blipFill>
            <p:spPr>
              <a:xfrm>
                <a:off x="1724025" y="3709925"/>
                <a:ext cx="4219712" cy="2113017"/>
              </a:xfrm>
              <a:prstGeom prst="rect">
                <a:avLst/>
              </a:prstGeom>
            </p:spPr>
          </p:pic>
          <p:pic>
            <p:nvPicPr>
              <p:cNvPr id="8200" name="Picture 8" descr="Gary Downs - Partner - Downs Pham &amp; Kuei LLP | LinkedIn">
                <a:extLst>
                  <a:ext uri="{FF2B5EF4-FFF2-40B4-BE49-F238E27FC236}">
                    <a16:creationId xmlns:a16="http://schemas.microsoft.com/office/drawing/2014/main" id="{24A1175E-B110-473E-AF35-FD7CFF9030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1105" y="3892372"/>
                <a:ext cx="1499963" cy="1499963"/>
              </a:xfrm>
              <a:prstGeom prst="rect">
                <a:avLst/>
              </a:prstGeom>
              <a:noFill/>
              <a:ln w="19050">
                <a:solidFill>
                  <a:srgbClr val="161C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E0CBCE8-E20E-E2B1-C595-2876C5E79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05487" y="3879547"/>
                <a:ext cx="1375445" cy="1512989"/>
              </a:xfrm>
              <a:prstGeom prst="rect">
                <a:avLst/>
              </a:prstGeom>
            </p:spPr>
          </p:pic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E0BD352-CC0E-3F80-B30E-C1F1D3100213}"/>
                </a:ext>
              </a:extLst>
            </p:cNvPr>
            <p:cNvSpPr/>
            <p:nvPr/>
          </p:nvSpPr>
          <p:spPr>
            <a:xfrm>
              <a:off x="5649180" y="4481291"/>
              <a:ext cx="1194667" cy="747934"/>
            </a:xfrm>
            <a:prstGeom prst="rect">
              <a:avLst/>
            </a:prstGeom>
            <a:solidFill>
              <a:srgbClr val="161C50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5">
              <a:extLst>
                <a:ext uri="{FF2B5EF4-FFF2-40B4-BE49-F238E27FC236}">
                  <a16:creationId xmlns:a16="http://schemas.microsoft.com/office/drawing/2014/main" id="{CA174AF9-0E61-1B60-2735-31CD5D8DB82F}"/>
                </a:ext>
              </a:extLst>
            </p:cNvPr>
            <p:cNvSpPr txBox="1">
              <a:spLocks/>
            </p:cNvSpPr>
            <p:nvPr/>
          </p:nvSpPr>
          <p:spPr>
            <a:xfrm>
              <a:off x="5773733" y="4529359"/>
              <a:ext cx="1001866" cy="8216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Gary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en-US" sz="2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Downs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09439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5F102D-9C62-1AE9-90C9-0438CAF3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Covering Topics 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A7081-4CC7-FB6C-4F56-A7F3F791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47" y="2075587"/>
            <a:ext cx="5130797" cy="410137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TCAC Appraisal requirements</a:t>
            </a:r>
          </a:p>
          <a:p>
            <a:pPr>
              <a:spcAft>
                <a:spcPts val="1200"/>
              </a:spcAft>
            </a:pPr>
            <a:r>
              <a:rPr lang="en-US" dirty="0"/>
              <a:t>Rent comparability studies</a:t>
            </a:r>
          </a:p>
          <a:p>
            <a:pPr>
              <a:spcAft>
                <a:spcPts val="1200"/>
              </a:spcAft>
            </a:pPr>
            <a:r>
              <a:rPr lang="en-US" dirty="0"/>
              <a:t>Operating expenses</a:t>
            </a:r>
          </a:p>
          <a:p>
            <a:pPr>
              <a:spcAft>
                <a:spcPts val="1200"/>
              </a:spcAft>
            </a:pPr>
            <a:r>
              <a:rPr lang="en-US" dirty="0"/>
              <a:t>Cash flow underwriting</a:t>
            </a:r>
          </a:p>
          <a:p>
            <a:pPr>
              <a:spcAft>
                <a:spcPts val="1200"/>
              </a:spcAft>
            </a:pPr>
            <a:r>
              <a:rPr lang="en-US" dirty="0"/>
              <a:t>TCAC Additional Threshold Requirements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 descr="A person in a business card&#10;&#10;Description automatically generated">
            <a:extLst>
              <a:ext uri="{FF2B5EF4-FFF2-40B4-BE49-F238E27FC236}">
                <a16:creationId xmlns:a16="http://schemas.microsoft.com/office/drawing/2014/main" id="{22F28A57-EC6C-C8B7-DAE8-60C7E49AD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5"/>
            <a:ext cx="6400813" cy="45720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9594E5-5C58-BDFA-A409-46880A49B56F}"/>
              </a:ext>
            </a:extLst>
          </p:cNvPr>
          <p:cNvGrpSpPr/>
          <p:nvPr/>
        </p:nvGrpSpPr>
        <p:grpSpPr>
          <a:xfrm>
            <a:off x="971550" y="3743325"/>
            <a:ext cx="4933950" cy="2238375"/>
            <a:chOff x="971550" y="3743325"/>
            <a:chExt cx="4933950" cy="22383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084E36-D840-4B6B-9CC0-899BE38220FA}"/>
                </a:ext>
              </a:extLst>
            </p:cNvPr>
            <p:cNvSpPr/>
            <p:nvPr/>
          </p:nvSpPr>
          <p:spPr>
            <a:xfrm>
              <a:off x="971550" y="3743325"/>
              <a:ext cx="4933950" cy="22383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84E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4" name="Picture 4" descr="Barker Management, Inc.">
              <a:extLst>
                <a:ext uri="{FF2B5EF4-FFF2-40B4-BE49-F238E27FC236}">
                  <a16:creationId xmlns:a16="http://schemas.microsoft.com/office/drawing/2014/main" id="{C7BB2940-3348-8531-E4C1-2FB124EA7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15" y="4476754"/>
              <a:ext cx="2714625" cy="10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0C9E9F-93EB-6A8C-E97E-424489FD6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4244" y="5621903"/>
              <a:ext cx="3296110" cy="32389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2B1FE1-795F-9192-5DD5-EFC71C1A0ABE}"/>
                </a:ext>
              </a:extLst>
            </p:cNvPr>
            <p:cNvSpPr/>
            <p:nvPr/>
          </p:nvSpPr>
          <p:spPr>
            <a:xfrm>
              <a:off x="1266825" y="3743325"/>
              <a:ext cx="209550" cy="2238375"/>
            </a:xfrm>
            <a:prstGeom prst="rect">
              <a:avLst/>
            </a:prstGeom>
            <a:solidFill>
              <a:srgbClr val="00457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0A390F-0D36-A7B2-8987-9377EA040983}"/>
                </a:ext>
              </a:extLst>
            </p:cNvPr>
            <p:cNvSpPr/>
            <p:nvPr/>
          </p:nvSpPr>
          <p:spPr>
            <a:xfrm>
              <a:off x="1473259" y="3752850"/>
              <a:ext cx="453949" cy="2228850"/>
            </a:xfrm>
            <a:prstGeom prst="rect">
              <a:avLst/>
            </a:prstGeom>
            <a:solidFill>
              <a:srgbClr val="F37F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 descr="Peter Barker">
              <a:extLst>
                <a:ext uri="{FF2B5EF4-FFF2-40B4-BE49-F238E27FC236}">
                  <a16:creationId xmlns:a16="http://schemas.microsoft.com/office/drawing/2014/main" id="{A5E62488-A4A3-998D-F336-547EA307E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525" y="3990611"/>
              <a:ext cx="1571625" cy="1571625"/>
            </a:xfrm>
            <a:prstGeom prst="rect">
              <a:avLst/>
            </a:prstGeom>
            <a:noFill/>
            <a:ln w="28575">
              <a:solidFill>
                <a:srgbClr val="084E7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ontent Placeholder 5">
              <a:extLst>
                <a:ext uri="{FF2B5EF4-FFF2-40B4-BE49-F238E27FC236}">
                  <a16:creationId xmlns:a16="http://schemas.microsoft.com/office/drawing/2014/main" id="{2183AC86-C730-5537-23EB-9CCCD1CF89C2}"/>
                </a:ext>
              </a:extLst>
            </p:cNvPr>
            <p:cNvSpPr txBox="1">
              <a:spLocks/>
            </p:cNvSpPr>
            <p:nvPr/>
          </p:nvSpPr>
          <p:spPr>
            <a:xfrm>
              <a:off x="2987669" y="4021386"/>
              <a:ext cx="2759072" cy="5101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44654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 b="1" dirty="0">
                  <a:solidFill>
                    <a:srgbClr val="F37F19"/>
                  </a:solidFill>
                </a:rPr>
                <a:t>Peter Barker, President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6639EB-437E-010D-C194-4F89B943516B}"/>
              </a:ext>
            </a:extLst>
          </p:cNvPr>
          <p:cNvSpPr/>
          <p:nvPr/>
        </p:nvSpPr>
        <p:spPr>
          <a:xfrm>
            <a:off x="971550" y="2390116"/>
            <a:ext cx="1916505" cy="576196"/>
          </a:xfrm>
          <a:prstGeom prst="rect">
            <a:avLst/>
          </a:prstGeom>
          <a:solidFill>
            <a:srgbClr val="1A2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jay">
            <a:extLst>
              <a:ext uri="{FF2B5EF4-FFF2-40B4-BE49-F238E27FC236}">
                <a16:creationId xmlns:a16="http://schemas.microsoft.com/office/drawing/2014/main" id="{7B18CD9E-48B9-5C8E-FD85-9FC9BA2A4B8F}"/>
              </a:ext>
            </a:extLst>
          </p:cNvPr>
          <p:cNvSpPr txBox="1">
            <a:spLocks/>
          </p:cNvSpPr>
          <p:nvPr/>
        </p:nvSpPr>
        <p:spPr>
          <a:xfrm>
            <a:off x="980694" y="2401133"/>
            <a:ext cx="3041621" cy="1179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 Wortmann, MAI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jay">
            <a:extLst>
              <a:ext uri="{FF2B5EF4-FFF2-40B4-BE49-F238E27FC236}">
                <a16:creationId xmlns:a16="http://schemas.microsoft.com/office/drawing/2014/main" id="{A8F99DB0-061E-262E-DDCF-B1EBF85F3059}"/>
              </a:ext>
            </a:extLst>
          </p:cNvPr>
          <p:cNvSpPr txBox="1">
            <a:spLocks/>
          </p:cNvSpPr>
          <p:nvPr/>
        </p:nvSpPr>
        <p:spPr>
          <a:xfrm>
            <a:off x="980694" y="2655739"/>
            <a:ext cx="3041621" cy="1179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4465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1400" b="1" dirty="0">
                <a:solidFill>
                  <a:srgbClr val="1CA4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</a:t>
            </a:r>
            <a:endParaRPr lang="en-US" sz="1800" b="1" dirty="0">
              <a:solidFill>
                <a:srgbClr val="1CA4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2030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tate mask">
            <a:extLst>
              <a:ext uri="{FF2B5EF4-FFF2-40B4-BE49-F238E27FC236}">
                <a16:creationId xmlns:a16="http://schemas.microsoft.com/office/drawing/2014/main" id="{8CFBC88A-A974-AE4C-0B52-8FA850AB570D}"/>
              </a:ext>
            </a:extLst>
          </p:cNvPr>
          <p:cNvSpPr/>
          <p:nvPr/>
        </p:nvSpPr>
        <p:spPr>
          <a:xfrm>
            <a:off x="6181692" y="0"/>
            <a:ext cx="60258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ogo mask">
            <a:extLst>
              <a:ext uri="{FF2B5EF4-FFF2-40B4-BE49-F238E27FC236}">
                <a16:creationId xmlns:a16="http://schemas.microsoft.com/office/drawing/2014/main" id="{E1243243-93DF-2A9D-E121-49F16A3B7A20}"/>
              </a:ext>
            </a:extLst>
          </p:cNvPr>
          <p:cNvSpPr/>
          <p:nvPr/>
        </p:nvSpPr>
        <p:spPr>
          <a:xfrm>
            <a:off x="0" y="261124"/>
            <a:ext cx="5575300" cy="1160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31C154-047C-AC03-871B-7C962D681413}"/>
              </a:ext>
            </a:extLst>
          </p:cNvPr>
          <p:cNvSpPr/>
          <p:nvPr/>
        </p:nvSpPr>
        <p:spPr>
          <a:xfrm>
            <a:off x="603673" y="195689"/>
            <a:ext cx="7584640" cy="571500"/>
          </a:xfrm>
          <a:prstGeom prst="roundRect">
            <a:avLst/>
          </a:prstGeom>
          <a:solidFill>
            <a:srgbClr val="F2F2F2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sz="3200" dirty="0">
                <a:solidFill>
                  <a:srgbClr val="2E8EC1"/>
                </a:solidFill>
              </a:rPr>
              <a:t>http://www.KingdomAcademy.app</a:t>
            </a:r>
          </a:p>
        </p:txBody>
      </p:sp>
      <p:cxnSp>
        <p:nvCxnSpPr>
          <p:cNvPr id="10" name="blue line">
            <a:extLst>
              <a:ext uri="{FF2B5EF4-FFF2-40B4-BE49-F238E27FC236}">
                <a16:creationId xmlns:a16="http://schemas.microsoft.com/office/drawing/2014/main" id="{DDF5CE86-7207-0708-FBFB-0222CB454974}"/>
              </a:ext>
            </a:extLst>
          </p:cNvPr>
          <p:cNvCxnSpPr>
            <a:cxnSpLocks/>
          </p:cNvCxnSpPr>
          <p:nvPr/>
        </p:nvCxnSpPr>
        <p:spPr>
          <a:xfrm>
            <a:off x="0" y="948515"/>
            <a:ext cx="54006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ht line">
            <a:extLst>
              <a:ext uri="{FF2B5EF4-FFF2-40B4-BE49-F238E27FC236}">
                <a16:creationId xmlns:a16="http://schemas.microsoft.com/office/drawing/2014/main" id="{9A679035-39F4-D835-2C3C-B0E79AF8B74F}"/>
              </a:ext>
            </a:extLst>
          </p:cNvPr>
          <p:cNvCxnSpPr>
            <a:cxnSpLocks/>
          </p:cNvCxnSpPr>
          <p:nvPr/>
        </p:nvCxnSpPr>
        <p:spPr>
          <a:xfrm>
            <a:off x="428621" y="180595"/>
            <a:ext cx="0" cy="4581905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490F354-D32E-54FA-AD6B-A3D97307AA5D}"/>
              </a:ext>
            </a:extLst>
          </p:cNvPr>
          <p:cNvGrpSpPr/>
          <p:nvPr/>
        </p:nvGrpSpPr>
        <p:grpSpPr>
          <a:xfrm>
            <a:off x="952636" y="2392185"/>
            <a:ext cx="10308829" cy="4050225"/>
            <a:chOff x="952636" y="2392185"/>
            <a:chExt cx="10308829" cy="4050225"/>
          </a:xfrm>
        </p:grpSpPr>
        <p:pic>
          <p:nvPicPr>
            <p:cNvPr id="28" name="doz" descr="Dauby O'Connor &amp; Zaleski, LLC Profile">
              <a:extLst>
                <a:ext uri="{FF2B5EF4-FFF2-40B4-BE49-F238E27FC236}">
                  <a16:creationId xmlns:a16="http://schemas.microsoft.com/office/drawing/2014/main" id="{57CDBB9D-2035-D446-36AE-2F683B383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124" y="5343564"/>
              <a:ext cx="3597834" cy="109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barker" descr="Barker Management, Inc.">
              <a:extLst>
                <a:ext uri="{FF2B5EF4-FFF2-40B4-BE49-F238E27FC236}">
                  <a16:creationId xmlns:a16="http://schemas.microsoft.com/office/drawing/2014/main" id="{0C1C0FDC-8E78-F370-006B-323AAC9AB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36" y="2996580"/>
              <a:ext cx="2851920" cy="1076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kvg">
              <a:extLst>
                <a:ext uri="{FF2B5EF4-FFF2-40B4-BE49-F238E27FC236}">
                  <a16:creationId xmlns:a16="http://schemas.microsoft.com/office/drawing/2014/main" id="{C3552DF4-C05F-9F3D-B66D-2C4D83BDC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9661" y="2829630"/>
              <a:ext cx="2751804" cy="1252183"/>
            </a:xfrm>
            <a:prstGeom prst="rect">
              <a:avLst/>
            </a:prstGeom>
          </p:spPr>
        </p:pic>
        <p:pic>
          <p:nvPicPr>
            <p:cNvPr id="29" name="cmfa" descr="CALIFORNIA MUNICIPAL FINANCE AUTHORITY SECURITIES AND EXCHANGE COMMISSION  RELEASE NO. 34-63576 FILE NO. S7-45-10">
              <a:extLst>
                <a:ext uri="{FF2B5EF4-FFF2-40B4-BE49-F238E27FC236}">
                  <a16:creationId xmlns:a16="http://schemas.microsoft.com/office/drawing/2014/main" id="{8F438A0F-8B16-E5E6-543D-1E3D9E0B2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398" y="4685123"/>
              <a:ext cx="2338266" cy="1360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laurin" descr="A white background with black text&#10;&#10;Description automatically generated">
              <a:extLst>
                <a:ext uri="{FF2B5EF4-FFF2-40B4-BE49-F238E27FC236}">
                  <a16:creationId xmlns:a16="http://schemas.microsoft.com/office/drawing/2014/main" id="{4082FB3F-D4B9-D604-6816-9FFC451E3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935" y="4039964"/>
              <a:ext cx="3479208" cy="1182931"/>
            </a:xfrm>
            <a:prstGeom prst="rect">
              <a:avLst/>
            </a:prstGeom>
          </p:spPr>
        </p:pic>
        <p:pic>
          <p:nvPicPr>
            <p:cNvPr id="25" name="vca">
              <a:extLst>
                <a:ext uri="{FF2B5EF4-FFF2-40B4-BE49-F238E27FC236}">
                  <a16:creationId xmlns:a16="http://schemas.microsoft.com/office/drawing/2014/main" id="{2984F396-E041-6165-F25F-C8AB56B28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04894" y="4729337"/>
              <a:ext cx="1689878" cy="1460389"/>
            </a:xfrm>
            <a:prstGeom prst="rect">
              <a:avLst/>
            </a:prstGeom>
          </p:spPr>
        </p:pic>
        <p:pic>
          <p:nvPicPr>
            <p:cNvPr id="33" name="boston" descr="A logo for a company&#10;&#10;Description automatically generated">
              <a:extLst>
                <a:ext uri="{FF2B5EF4-FFF2-40B4-BE49-F238E27FC236}">
                  <a16:creationId xmlns:a16="http://schemas.microsoft.com/office/drawing/2014/main" id="{2FE15AD8-60DA-EF59-8A09-65E5CE924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78"/>
            <a:stretch/>
          </p:blipFill>
          <p:spPr>
            <a:xfrm>
              <a:off x="4711638" y="2392185"/>
              <a:ext cx="3067607" cy="140135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C794FD3-CF10-C279-9E50-5F5F7BD9E13E}"/>
              </a:ext>
            </a:extLst>
          </p:cNvPr>
          <p:cNvGrpSpPr/>
          <p:nvPr/>
        </p:nvGrpSpPr>
        <p:grpSpPr>
          <a:xfrm>
            <a:off x="520679" y="2392185"/>
            <a:ext cx="11347469" cy="4204691"/>
            <a:chOff x="520679" y="2392185"/>
            <a:chExt cx="11347469" cy="420469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34F416D-F2E8-4352-E7B5-588B9E0D0C39}"/>
                </a:ext>
              </a:extLst>
            </p:cNvPr>
            <p:cNvSpPr/>
            <p:nvPr/>
          </p:nvSpPr>
          <p:spPr>
            <a:xfrm>
              <a:off x="520679" y="2392185"/>
              <a:ext cx="11347469" cy="4204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downs">
              <a:extLst>
                <a:ext uri="{FF2B5EF4-FFF2-40B4-BE49-F238E27FC236}">
                  <a16:creationId xmlns:a16="http://schemas.microsoft.com/office/drawing/2014/main" id="{02D59B3E-ED71-11D0-0465-0267DB48D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07049" y="4762500"/>
              <a:ext cx="1375445" cy="1512989"/>
            </a:xfrm>
            <a:prstGeom prst="rect">
              <a:avLst/>
            </a:prstGeom>
          </p:spPr>
        </p:pic>
        <p:pic>
          <p:nvPicPr>
            <p:cNvPr id="18" name="century" descr="Century Housing">
              <a:extLst>
                <a:ext uri="{FF2B5EF4-FFF2-40B4-BE49-F238E27FC236}">
                  <a16:creationId xmlns:a16="http://schemas.microsoft.com/office/drawing/2014/main" id="{E086650D-9554-49EF-8BE8-D075A0D06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192" y="2472036"/>
              <a:ext cx="3400453" cy="1666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kd" descr="A gold and silver logo&#10;&#10;Description automatically generated">
              <a:extLst>
                <a:ext uri="{FF2B5EF4-FFF2-40B4-BE49-F238E27FC236}">
                  <a16:creationId xmlns:a16="http://schemas.microsoft.com/office/drawing/2014/main" id="{54DCE003-95B1-F7C8-08D4-75F98FD3A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309" y="4754262"/>
              <a:ext cx="2459102" cy="1756502"/>
            </a:xfrm>
            <a:prstGeom prst="rect">
              <a:avLst/>
            </a:prstGeom>
          </p:spPr>
        </p:pic>
        <p:pic>
          <p:nvPicPr>
            <p:cNvPr id="17" name="lument" descr="A black and blue text&#10;&#10;Description automatically generated">
              <a:extLst>
                <a:ext uri="{FF2B5EF4-FFF2-40B4-BE49-F238E27FC236}">
                  <a16:creationId xmlns:a16="http://schemas.microsoft.com/office/drawing/2014/main" id="{940AA91B-A2F2-3979-4E83-C528A6646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559" y="3910276"/>
              <a:ext cx="5604851" cy="1125216"/>
            </a:xfrm>
            <a:prstGeom prst="rect">
              <a:avLst/>
            </a:prstGeom>
          </p:spPr>
        </p:pic>
        <p:pic>
          <p:nvPicPr>
            <p:cNvPr id="31" name="redstone" descr="A black background with red and grey letters&#10;&#10;Description automatically generated">
              <a:extLst>
                <a:ext uri="{FF2B5EF4-FFF2-40B4-BE49-F238E27FC236}">
                  <a16:creationId xmlns:a16="http://schemas.microsoft.com/office/drawing/2014/main" id="{968A221E-20C8-FA63-D7AA-84DEEE6FD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230" y="5360345"/>
              <a:ext cx="4142029" cy="992862"/>
            </a:xfrm>
            <a:prstGeom prst="rect">
              <a:avLst/>
            </a:prstGeom>
          </p:spPr>
        </p:pic>
        <p:pic>
          <p:nvPicPr>
            <p:cNvPr id="27" name="citi" descr="Citi Bank - Silver Bullet">
              <a:extLst>
                <a:ext uri="{FF2B5EF4-FFF2-40B4-BE49-F238E27FC236}">
                  <a16:creationId xmlns:a16="http://schemas.microsoft.com/office/drawing/2014/main" id="{12AEF637-69EE-965A-E340-41AC7DA7E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335" y="2686548"/>
              <a:ext cx="3581469" cy="959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9" name="light line">
            <a:extLst>
              <a:ext uri="{FF2B5EF4-FFF2-40B4-BE49-F238E27FC236}">
                <a16:creationId xmlns:a16="http://schemas.microsoft.com/office/drawing/2014/main" id="{9B63BAE5-A6AF-02C4-3C7A-657FE83D8826}"/>
              </a:ext>
            </a:extLst>
          </p:cNvPr>
          <p:cNvCxnSpPr>
            <a:cxnSpLocks/>
          </p:cNvCxnSpPr>
          <p:nvPr/>
        </p:nvCxnSpPr>
        <p:spPr>
          <a:xfrm>
            <a:off x="11960205" y="1983217"/>
            <a:ext cx="0" cy="4581905"/>
          </a:xfrm>
          <a:prstGeom prst="line">
            <a:avLst/>
          </a:prstGeom>
          <a:ln w="19050">
            <a:solidFill>
              <a:srgbClr val="B3E5F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content banner">
            <a:extLst>
              <a:ext uri="{FF2B5EF4-FFF2-40B4-BE49-F238E27FC236}">
                <a16:creationId xmlns:a16="http://schemas.microsoft.com/office/drawing/2014/main" id="{BF77DDE2-F002-C094-0FC3-5CD582BCFCAC}"/>
              </a:ext>
            </a:extLst>
          </p:cNvPr>
          <p:cNvGrpSpPr/>
          <p:nvPr/>
        </p:nvGrpSpPr>
        <p:grpSpPr>
          <a:xfrm>
            <a:off x="-561979" y="1121158"/>
            <a:ext cx="33395533" cy="571500"/>
            <a:chOff x="-561979" y="1121158"/>
            <a:chExt cx="33395533" cy="571500"/>
          </a:xfrm>
        </p:grpSpPr>
        <p:sp>
          <p:nvSpPr>
            <p:cNvPr id="3" name="Glossary">
              <a:extLst>
                <a:ext uri="{FF2B5EF4-FFF2-40B4-BE49-F238E27FC236}">
                  <a16:creationId xmlns:a16="http://schemas.microsoft.com/office/drawing/2014/main" id="{9DAD403D-0C99-9E82-387D-2848F1FFD86A}"/>
                </a:ext>
              </a:extLst>
            </p:cNvPr>
            <p:cNvSpPr/>
            <p:nvPr/>
          </p:nvSpPr>
          <p:spPr>
            <a:xfrm>
              <a:off x="-561979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4" name="Development">
              <a:extLst>
                <a:ext uri="{FF2B5EF4-FFF2-40B4-BE49-F238E27FC236}">
                  <a16:creationId xmlns:a16="http://schemas.microsoft.com/office/drawing/2014/main" id="{A3E889C8-32A2-9E8A-FF5C-43A57B6B60BA}"/>
                </a:ext>
              </a:extLst>
            </p:cNvPr>
            <p:cNvSpPr/>
            <p:nvPr/>
          </p:nvSpPr>
          <p:spPr>
            <a:xfrm>
              <a:off x="2496832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5" name="Finance">
              <a:extLst>
                <a:ext uri="{FF2B5EF4-FFF2-40B4-BE49-F238E27FC236}">
                  <a16:creationId xmlns:a16="http://schemas.microsoft.com/office/drawing/2014/main" id="{7DD3D1B0-9535-99E9-8763-4AA380F4412E}"/>
                </a:ext>
              </a:extLst>
            </p:cNvPr>
            <p:cNvSpPr/>
            <p:nvPr/>
          </p:nvSpPr>
          <p:spPr>
            <a:xfrm>
              <a:off x="5555643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11" name="Modeling">
              <a:extLst>
                <a:ext uri="{FF2B5EF4-FFF2-40B4-BE49-F238E27FC236}">
                  <a16:creationId xmlns:a16="http://schemas.microsoft.com/office/drawing/2014/main" id="{92D7FDCC-F29D-24A3-6D48-B9A721EFF7AD}"/>
                </a:ext>
              </a:extLst>
            </p:cNvPr>
            <p:cNvSpPr/>
            <p:nvPr/>
          </p:nvSpPr>
          <p:spPr>
            <a:xfrm>
              <a:off x="8614454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12" name="CA-LIHTC">
              <a:extLst>
                <a:ext uri="{FF2B5EF4-FFF2-40B4-BE49-F238E27FC236}">
                  <a16:creationId xmlns:a16="http://schemas.microsoft.com/office/drawing/2014/main" id="{4157DE82-22EC-3B85-326A-B9E2FDF8F3F5}"/>
                </a:ext>
              </a:extLst>
            </p:cNvPr>
            <p:cNvSpPr/>
            <p:nvPr/>
          </p:nvSpPr>
          <p:spPr>
            <a:xfrm>
              <a:off x="14732076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3" name="Simulations">
              <a:extLst>
                <a:ext uri="{FF2B5EF4-FFF2-40B4-BE49-F238E27FC236}">
                  <a16:creationId xmlns:a16="http://schemas.microsoft.com/office/drawing/2014/main" id="{CD1EB5E6-45C6-0BC8-C1EA-8B6AFF7EB801}"/>
                </a:ext>
              </a:extLst>
            </p:cNvPr>
            <p:cNvSpPr/>
            <p:nvPr/>
          </p:nvSpPr>
          <p:spPr>
            <a:xfrm>
              <a:off x="11673265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  <p:sp>
          <p:nvSpPr>
            <p:cNvPr id="24" name="Glossary">
              <a:extLst>
                <a:ext uri="{FF2B5EF4-FFF2-40B4-BE49-F238E27FC236}">
                  <a16:creationId xmlns:a16="http://schemas.microsoft.com/office/drawing/2014/main" id="{5FC88106-9190-D36D-C3BE-E757BADF7152}"/>
                </a:ext>
              </a:extLst>
            </p:cNvPr>
            <p:cNvSpPr/>
            <p:nvPr/>
          </p:nvSpPr>
          <p:spPr>
            <a:xfrm>
              <a:off x="17802744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Glossary</a:t>
              </a:r>
            </a:p>
          </p:txBody>
        </p:sp>
        <p:sp>
          <p:nvSpPr>
            <p:cNvPr id="30" name="Development">
              <a:extLst>
                <a:ext uri="{FF2B5EF4-FFF2-40B4-BE49-F238E27FC236}">
                  <a16:creationId xmlns:a16="http://schemas.microsoft.com/office/drawing/2014/main" id="{A5CCDC96-30C4-5A08-F984-041E15CD14B3}"/>
                </a:ext>
              </a:extLst>
            </p:cNvPr>
            <p:cNvSpPr/>
            <p:nvPr/>
          </p:nvSpPr>
          <p:spPr>
            <a:xfrm>
              <a:off x="20861555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32" name="Finance">
              <a:extLst>
                <a:ext uri="{FF2B5EF4-FFF2-40B4-BE49-F238E27FC236}">
                  <a16:creationId xmlns:a16="http://schemas.microsoft.com/office/drawing/2014/main" id="{38EBD639-0095-0D24-297F-DDD53E46F938}"/>
                </a:ext>
              </a:extLst>
            </p:cNvPr>
            <p:cNvSpPr/>
            <p:nvPr/>
          </p:nvSpPr>
          <p:spPr>
            <a:xfrm>
              <a:off x="23920366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34" name="Modeling">
              <a:extLst>
                <a:ext uri="{FF2B5EF4-FFF2-40B4-BE49-F238E27FC236}">
                  <a16:creationId xmlns:a16="http://schemas.microsoft.com/office/drawing/2014/main" id="{A2C00858-E074-FFAA-3AFA-01D64C18F9D8}"/>
                </a:ext>
              </a:extLst>
            </p:cNvPr>
            <p:cNvSpPr/>
            <p:nvPr/>
          </p:nvSpPr>
          <p:spPr>
            <a:xfrm>
              <a:off x="26979177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36" name="Simulations">
              <a:extLst>
                <a:ext uri="{FF2B5EF4-FFF2-40B4-BE49-F238E27FC236}">
                  <a16:creationId xmlns:a16="http://schemas.microsoft.com/office/drawing/2014/main" id="{CAE11CE8-A0EE-7C28-7B00-E7BA6C83E57E}"/>
                </a:ext>
              </a:extLst>
            </p:cNvPr>
            <p:cNvSpPr/>
            <p:nvPr/>
          </p:nvSpPr>
          <p:spPr>
            <a:xfrm>
              <a:off x="30037988" y="1121158"/>
              <a:ext cx="2795566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ct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  <p:pic>
        <p:nvPicPr>
          <p:cNvPr id="53" name="30s">
            <a:hlinkClick r:id="" action="ppaction://media"/>
            <a:extLst>
              <a:ext uri="{FF2B5EF4-FFF2-40B4-BE49-F238E27FC236}">
                <a16:creationId xmlns:a16="http://schemas.microsoft.com/office/drawing/2014/main" id="{CB1A4DD0-501A-2029-18CA-E7A986AC0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72.3582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49833" y="256313"/>
            <a:ext cx="609600" cy="609600"/>
          </a:xfrm>
          <a:prstGeom prst="rect">
            <a:avLst/>
          </a:prstGeom>
        </p:spPr>
      </p:pic>
      <p:sp>
        <p:nvSpPr>
          <p:cNvPr id="8" name="thanks">
            <a:extLst>
              <a:ext uri="{FF2B5EF4-FFF2-40B4-BE49-F238E27FC236}">
                <a16:creationId xmlns:a16="http://schemas.microsoft.com/office/drawing/2014/main" id="{820B5369-BE67-1602-547A-5FBC8C3FFAAF}"/>
              </a:ext>
            </a:extLst>
          </p:cNvPr>
          <p:cNvSpPr txBox="1">
            <a:spLocks/>
          </p:cNvSpPr>
          <p:nvPr/>
        </p:nvSpPr>
        <p:spPr>
          <a:xfrm>
            <a:off x="428621" y="1635105"/>
            <a:ext cx="11515725" cy="106715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4465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Thanks to our collaborators  for making this all free!</a:t>
            </a:r>
          </a:p>
        </p:txBody>
      </p:sp>
    </p:spTree>
    <p:extLst>
      <p:ext uri="{BB962C8B-B14F-4D97-AF65-F5344CB8AC3E}">
        <p14:creationId xmlns:p14="http://schemas.microsoft.com/office/powerpoint/2010/main" val="329918617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000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59259E-6 L -1.50521 -2.59259E-6 " pathEditMode="relative" rAng="0" ptsTypes="AA">
                                          <p:cBhvr>
                                            <p:cTn id="12" dur="3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526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2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29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3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000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8C73-B46B-DA1B-534B-A7CD1A966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Subscribers:   </a:t>
            </a:r>
            <a:r>
              <a:rPr lang="en-US" dirty="0">
                <a:solidFill>
                  <a:srgbClr val="2E8EC1"/>
                </a:solidFill>
              </a:rPr>
              <a:t>Nonprofit Developers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E64FD0-16D8-32E5-9DEF-4DAA14BEA152}"/>
              </a:ext>
            </a:extLst>
          </p:cNvPr>
          <p:cNvSpPr/>
          <p:nvPr/>
        </p:nvSpPr>
        <p:spPr>
          <a:xfrm>
            <a:off x="209550" y="5553075"/>
            <a:ext cx="11668125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04D28E-01C2-ADE1-0CE5-1BA54E81871A}"/>
              </a:ext>
            </a:extLst>
          </p:cNvPr>
          <p:cNvSpPr/>
          <p:nvPr/>
        </p:nvSpPr>
        <p:spPr>
          <a:xfrm>
            <a:off x="1243937" y="5922188"/>
            <a:ext cx="6909463" cy="571500"/>
          </a:xfrm>
          <a:prstGeom prst="roundRect">
            <a:avLst/>
          </a:prstGeom>
          <a:solidFill>
            <a:srgbClr val="F2F2F2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sz="3200" dirty="0">
                <a:solidFill>
                  <a:srgbClr val="2E8EC1"/>
                </a:solidFill>
              </a:rPr>
              <a:t>http://www.KingdomAcademy.app</a:t>
            </a:r>
          </a:p>
        </p:txBody>
      </p:sp>
      <p:cxnSp>
        <p:nvCxnSpPr>
          <p:cNvPr id="10" name="blue line left">
            <a:extLst>
              <a:ext uri="{FF2B5EF4-FFF2-40B4-BE49-F238E27FC236}">
                <a16:creationId xmlns:a16="http://schemas.microsoft.com/office/drawing/2014/main" id="{C46987DB-F0D5-4C68-3978-271C447A5879}"/>
              </a:ext>
            </a:extLst>
          </p:cNvPr>
          <p:cNvCxnSpPr>
            <a:cxnSpLocks/>
          </p:cNvCxnSpPr>
          <p:nvPr/>
        </p:nvCxnSpPr>
        <p:spPr>
          <a:xfrm>
            <a:off x="6172200" y="6613528"/>
            <a:ext cx="57054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lue line left">
            <a:extLst>
              <a:ext uri="{FF2B5EF4-FFF2-40B4-BE49-F238E27FC236}">
                <a16:creationId xmlns:a16="http://schemas.microsoft.com/office/drawing/2014/main" id="{DD13B748-BF7A-86A8-DE95-99EC5E5EEC50}"/>
              </a:ext>
            </a:extLst>
          </p:cNvPr>
          <p:cNvCxnSpPr>
            <a:cxnSpLocks/>
          </p:cNvCxnSpPr>
          <p:nvPr/>
        </p:nvCxnSpPr>
        <p:spPr>
          <a:xfrm>
            <a:off x="314325" y="5822953"/>
            <a:ext cx="57054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0D61CDB4-E3EC-55DA-8420-311BF16ED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37" y="5807888"/>
            <a:ext cx="3048000" cy="6858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AEEB2D-136B-70C6-C41D-82BD4252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37" y="1856565"/>
            <a:ext cx="27146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sar Chavez Foundation">
            <a:extLst>
              <a:ext uri="{FF2B5EF4-FFF2-40B4-BE49-F238E27FC236}">
                <a16:creationId xmlns:a16="http://schemas.microsoft.com/office/drawing/2014/main" id="{720952C9-E2B8-D4A5-B29F-53B301DFA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4" y="2797848"/>
            <a:ext cx="2809875" cy="71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B4ED5CA-9784-D72E-67DB-5C46F83E168D}"/>
              </a:ext>
            </a:extLst>
          </p:cNvPr>
          <p:cNvGrpSpPr/>
          <p:nvPr/>
        </p:nvGrpSpPr>
        <p:grpSpPr>
          <a:xfrm>
            <a:off x="2601250" y="4332535"/>
            <a:ext cx="3324225" cy="1018402"/>
            <a:chOff x="2695575" y="4506097"/>
            <a:chExt cx="3324225" cy="1018402"/>
          </a:xfrm>
        </p:grpSpPr>
        <p:pic>
          <p:nvPicPr>
            <p:cNvPr id="1032" name="Picture 8" descr="main - MAAC">
              <a:extLst>
                <a:ext uri="{FF2B5EF4-FFF2-40B4-BE49-F238E27FC236}">
                  <a16:creationId xmlns:a16="http://schemas.microsoft.com/office/drawing/2014/main" id="{4FE51D80-0537-E8EA-942B-441152B74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99" y="4603971"/>
              <a:ext cx="2809875" cy="764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C5E34D-BC2E-D6E1-BC06-6F2B31B2E2C1}"/>
                </a:ext>
              </a:extLst>
            </p:cNvPr>
            <p:cNvSpPr/>
            <p:nvPr/>
          </p:nvSpPr>
          <p:spPr>
            <a:xfrm>
              <a:off x="2695575" y="4506097"/>
              <a:ext cx="3324225" cy="139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2B341C-03E0-C25D-02BF-AE07C10AB6A5}"/>
                </a:ext>
              </a:extLst>
            </p:cNvPr>
            <p:cNvSpPr/>
            <p:nvPr/>
          </p:nvSpPr>
          <p:spPr>
            <a:xfrm>
              <a:off x="5791200" y="4612008"/>
              <a:ext cx="76200" cy="912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4" name="Picture 10" descr="Affordable Housing - MAAC">
            <a:extLst>
              <a:ext uri="{FF2B5EF4-FFF2-40B4-BE49-F238E27FC236}">
                <a16:creationId xmlns:a16="http://schemas.microsoft.com/office/drawing/2014/main" id="{E16E135F-8BD3-3A74-5486-6D4DBDBB5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8"/>
          <a:stretch/>
        </p:blipFill>
        <p:spPr bwMode="auto">
          <a:xfrm>
            <a:off x="6219826" y="2010183"/>
            <a:ext cx="5139662" cy="3444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2F2F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Partnerships – Century Affordable">
            <a:extLst>
              <a:ext uri="{FF2B5EF4-FFF2-40B4-BE49-F238E27FC236}">
                <a16:creationId xmlns:a16="http://schemas.microsoft.com/office/drawing/2014/main" id="{229060D1-75F5-219A-5F2C-E630FCA2E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1" b="12520"/>
          <a:stretch/>
        </p:blipFill>
        <p:spPr bwMode="auto">
          <a:xfrm>
            <a:off x="551455" y="3513488"/>
            <a:ext cx="2466975" cy="108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4823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8C73-B46B-DA1B-534B-A7CD1A966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Subscribers:   </a:t>
            </a:r>
            <a:r>
              <a:rPr lang="en-US" dirty="0">
                <a:solidFill>
                  <a:srgbClr val="2E8EC1"/>
                </a:solidFill>
              </a:rPr>
              <a:t>For-profit Developers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E64FD0-16D8-32E5-9DEF-4DAA14BEA152}"/>
              </a:ext>
            </a:extLst>
          </p:cNvPr>
          <p:cNvSpPr/>
          <p:nvPr/>
        </p:nvSpPr>
        <p:spPr>
          <a:xfrm>
            <a:off x="209550" y="5553075"/>
            <a:ext cx="11668125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04D28E-01C2-ADE1-0CE5-1BA54E81871A}"/>
              </a:ext>
            </a:extLst>
          </p:cNvPr>
          <p:cNvSpPr/>
          <p:nvPr/>
        </p:nvSpPr>
        <p:spPr>
          <a:xfrm>
            <a:off x="1243937" y="5922188"/>
            <a:ext cx="6909463" cy="571500"/>
          </a:xfrm>
          <a:prstGeom prst="roundRect">
            <a:avLst/>
          </a:prstGeom>
          <a:solidFill>
            <a:srgbClr val="F2F2F2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sz="3200" dirty="0">
                <a:solidFill>
                  <a:srgbClr val="2E8EC1"/>
                </a:solidFill>
              </a:rPr>
              <a:t>http://www.KingdomAcademy.app</a:t>
            </a:r>
          </a:p>
        </p:txBody>
      </p:sp>
      <p:cxnSp>
        <p:nvCxnSpPr>
          <p:cNvPr id="10" name="blue line left">
            <a:extLst>
              <a:ext uri="{FF2B5EF4-FFF2-40B4-BE49-F238E27FC236}">
                <a16:creationId xmlns:a16="http://schemas.microsoft.com/office/drawing/2014/main" id="{C46987DB-F0D5-4C68-3978-271C447A5879}"/>
              </a:ext>
            </a:extLst>
          </p:cNvPr>
          <p:cNvCxnSpPr>
            <a:cxnSpLocks/>
          </p:cNvCxnSpPr>
          <p:nvPr/>
        </p:nvCxnSpPr>
        <p:spPr>
          <a:xfrm>
            <a:off x="6172200" y="6613528"/>
            <a:ext cx="57054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lue line left">
            <a:extLst>
              <a:ext uri="{FF2B5EF4-FFF2-40B4-BE49-F238E27FC236}">
                <a16:creationId xmlns:a16="http://schemas.microsoft.com/office/drawing/2014/main" id="{DD13B748-BF7A-86A8-DE95-99EC5E5EEC50}"/>
              </a:ext>
            </a:extLst>
          </p:cNvPr>
          <p:cNvCxnSpPr>
            <a:cxnSpLocks/>
          </p:cNvCxnSpPr>
          <p:nvPr/>
        </p:nvCxnSpPr>
        <p:spPr>
          <a:xfrm>
            <a:off x="314325" y="5822953"/>
            <a:ext cx="57054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0D61CDB4-E3EC-55DA-8420-311BF16ED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37" y="5807888"/>
            <a:ext cx="3048000" cy="685800"/>
          </a:xfrm>
          <a:prstGeom prst="rect">
            <a:avLst/>
          </a:prstGeom>
        </p:spPr>
      </p:pic>
      <p:pic>
        <p:nvPicPr>
          <p:cNvPr id="2050" name="Picture 2" descr="Affirmed Housing News">
            <a:extLst>
              <a:ext uri="{FF2B5EF4-FFF2-40B4-BE49-F238E27FC236}">
                <a16:creationId xmlns:a16="http://schemas.microsoft.com/office/drawing/2014/main" id="{2CEB2319-6E47-C6F5-97E0-20CAB4EA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82224"/>
            <a:ext cx="2849095" cy="10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omas Safran and Associates Affordable Housing">
            <a:extLst>
              <a:ext uri="{FF2B5EF4-FFF2-40B4-BE49-F238E27FC236}">
                <a16:creationId xmlns:a16="http://schemas.microsoft.com/office/drawing/2014/main" id="{4FF22CE1-B0AE-D949-F0C1-2D6C39180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965" y="4869927"/>
            <a:ext cx="4755331" cy="53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elsea Investment Corporation">
            <a:extLst>
              <a:ext uri="{FF2B5EF4-FFF2-40B4-BE49-F238E27FC236}">
                <a16:creationId xmlns:a16="http://schemas.microsoft.com/office/drawing/2014/main" id="{6B439D85-D9E9-582F-9EB0-6DAA51176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978" y="3568326"/>
            <a:ext cx="2180318" cy="113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ROEM | LinkedIn">
            <a:extLst>
              <a:ext uri="{FF2B5EF4-FFF2-40B4-BE49-F238E27FC236}">
                <a16:creationId xmlns:a16="http://schemas.microsoft.com/office/drawing/2014/main" id="{8A1246C8-4CE0-8AEA-5319-2ECD3D6F4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6" b="29105"/>
          <a:stretch/>
        </p:blipFill>
        <p:spPr bwMode="auto">
          <a:xfrm>
            <a:off x="7772400" y="1726619"/>
            <a:ext cx="1905000" cy="82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ojects - ROEM Development Corporation">
            <a:extLst>
              <a:ext uri="{FF2B5EF4-FFF2-40B4-BE49-F238E27FC236}">
                <a16:creationId xmlns:a16="http://schemas.microsoft.com/office/drawing/2014/main" id="{A0D7BF4F-D40F-3CA5-9B8A-83B3282A2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7"/>
          <a:stretch/>
        </p:blipFill>
        <p:spPr bwMode="auto">
          <a:xfrm>
            <a:off x="728458" y="1921526"/>
            <a:ext cx="5139662" cy="3444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2F2F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932753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ate" descr="Shape&#10;&#10;Description automatically generated with medium confidence">
            <a:extLst>
              <a:ext uri="{FF2B5EF4-FFF2-40B4-BE49-F238E27FC236}">
                <a16:creationId xmlns:a16="http://schemas.microsoft.com/office/drawing/2014/main" id="{D96B3B93-A359-EA26-39C6-A8EF15518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14775" b="36521"/>
          <a:stretch/>
        </p:blipFill>
        <p:spPr>
          <a:xfrm>
            <a:off x="2450592" y="1490472"/>
            <a:ext cx="9220780" cy="5123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A28C73-B46B-DA1B-534B-A7CD1A966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Subscribers:   </a:t>
            </a:r>
            <a:r>
              <a:rPr lang="en-US" dirty="0">
                <a:solidFill>
                  <a:srgbClr val="2E8EC1"/>
                </a:solidFill>
              </a:rPr>
              <a:t>Government Agencies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E64FD0-16D8-32E5-9DEF-4DAA14BEA152}"/>
              </a:ext>
            </a:extLst>
          </p:cNvPr>
          <p:cNvSpPr/>
          <p:nvPr/>
        </p:nvSpPr>
        <p:spPr>
          <a:xfrm>
            <a:off x="209550" y="5553075"/>
            <a:ext cx="11668125" cy="1247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04D28E-01C2-ADE1-0CE5-1BA54E81871A}"/>
              </a:ext>
            </a:extLst>
          </p:cNvPr>
          <p:cNvSpPr/>
          <p:nvPr/>
        </p:nvSpPr>
        <p:spPr>
          <a:xfrm>
            <a:off x="1243937" y="5922188"/>
            <a:ext cx="6909463" cy="571500"/>
          </a:xfrm>
          <a:prstGeom prst="roundRect">
            <a:avLst/>
          </a:prstGeom>
          <a:solidFill>
            <a:srgbClr val="F2F2F2"/>
          </a:solidFill>
          <a:ln w="19050">
            <a:solidFill>
              <a:srgbClr val="34465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r>
              <a:rPr lang="en-US" sz="3200" dirty="0">
                <a:solidFill>
                  <a:srgbClr val="2E8EC1"/>
                </a:solidFill>
              </a:rPr>
              <a:t>http://www.KingdomAcademy.app</a:t>
            </a:r>
          </a:p>
        </p:txBody>
      </p:sp>
      <p:cxnSp>
        <p:nvCxnSpPr>
          <p:cNvPr id="10" name="blue line left">
            <a:extLst>
              <a:ext uri="{FF2B5EF4-FFF2-40B4-BE49-F238E27FC236}">
                <a16:creationId xmlns:a16="http://schemas.microsoft.com/office/drawing/2014/main" id="{C46987DB-F0D5-4C68-3978-271C447A5879}"/>
              </a:ext>
            </a:extLst>
          </p:cNvPr>
          <p:cNvCxnSpPr>
            <a:cxnSpLocks/>
          </p:cNvCxnSpPr>
          <p:nvPr/>
        </p:nvCxnSpPr>
        <p:spPr>
          <a:xfrm>
            <a:off x="6172200" y="6613528"/>
            <a:ext cx="57054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lue line left">
            <a:extLst>
              <a:ext uri="{FF2B5EF4-FFF2-40B4-BE49-F238E27FC236}">
                <a16:creationId xmlns:a16="http://schemas.microsoft.com/office/drawing/2014/main" id="{DD13B748-BF7A-86A8-DE95-99EC5E5EEC50}"/>
              </a:ext>
            </a:extLst>
          </p:cNvPr>
          <p:cNvCxnSpPr>
            <a:cxnSpLocks/>
          </p:cNvCxnSpPr>
          <p:nvPr/>
        </p:nvCxnSpPr>
        <p:spPr>
          <a:xfrm>
            <a:off x="314325" y="5822953"/>
            <a:ext cx="57054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0D61CDB4-E3EC-55DA-8420-311BF16ED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37" y="5807888"/>
            <a:ext cx="3048000" cy="685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70151F-D481-5A60-505A-77E40C37D8C5}"/>
              </a:ext>
            </a:extLst>
          </p:cNvPr>
          <p:cNvGrpSpPr/>
          <p:nvPr/>
        </p:nvGrpSpPr>
        <p:grpSpPr>
          <a:xfrm>
            <a:off x="4740925" y="2647140"/>
            <a:ext cx="1597917" cy="1597917"/>
            <a:chOff x="4157932" y="2150403"/>
            <a:chExt cx="2027208" cy="202720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9545BDA-3463-B491-2E61-303C7787D1D6}"/>
                </a:ext>
              </a:extLst>
            </p:cNvPr>
            <p:cNvSpPr/>
            <p:nvPr/>
          </p:nvSpPr>
          <p:spPr>
            <a:xfrm>
              <a:off x="4157932" y="2150403"/>
              <a:ext cx="2027208" cy="202720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A6F8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picture containing logo, symbol, font, trademark&#10;&#10;Description automatically generated">
              <a:extLst>
                <a:ext uri="{FF2B5EF4-FFF2-40B4-BE49-F238E27FC236}">
                  <a16:creationId xmlns:a16="http://schemas.microsoft.com/office/drawing/2014/main" id="{0A1BEC63-D07C-5CF4-5FA7-9AA592BF9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4" t="6519" r="6614" b="7091"/>
            <a:stretch/>
          </p:blipFill>
          <p:spPr>
            <a:xfrm>
              <a:off x="4245635" y="2246507"/>
              <a:ext cx="1851803" cy="1835001"/>
            </a:xfrm>
            <a:prstGeom prst="ellipse">
              <a:avLst/>
            </a:prstGeom>
            <a:ln w="28575" cap="rnd">
              <a:noFill/>
            </a:ln>
            <a:effectLst/>
          </p:spPr>
        </p:pic>
      </p:grpSp>
      <p:pic>
        <p:nvPicPr>
          <p:cNvPr id="2052" name="Picture 4" descr="Housing Authority of the County of Santa Barbara - California">
            <a:extLst>
              <a:ext uri="{FF2B5EF4-FFF2-40B4-BE49-F238E27FC236}">
                <a16:creationId xmlns:a16="http://schemas.microsoft.com/office/drawing/2014/main" id="{730A8667-435E-EF5D-F020-6BFFBAEB4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04" y="1955800"/>
            <a:ext cx="19621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unty of Riverside Economic Development Agency Announced as New Host for  Coachella Valley SBDC - OCIE SBDC">
            <a:extLst>
              <a:ext uri="{FF2B5EF4-FFF2-40B4-BE49-F238E27FC236}">
                <a16:creationId xmlns:a16="http://schemas.microsoft.com/office/drawing/2014/main" id="{24FFD23B-A5B6-2F2D-27AC-54C071C0A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-5288" r="-29616" b="-4493"/>
          <a:stretch/>
        </p:blipFill>
        <p:spPr bwMode="auto">
          <a:xfrm>
            <a:off x="6845445" y="3937689"/>
            <a:ext cx="4741804" cy="13698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4998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Glossary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1432052" y="1586687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496" y="1586687"/>
            <a:ext cx="7699248" cy="5074908"/>
          </a:xfrm>
        </p:spPr>
        <p:txBody>
          <a:bodyPr/>
          <a:lstStyle/>
          <a:p>
            <a:r>
              <a:rPr lang="en-US" dirty="0"/>
              <a:t>(175) Affordable housing terms/acronyms</a:t>
            </a:r>
          </a:p>
          <a:p>
            <a:pPr lvl="1"/>
            <a:r>
              <a:rPr lang="en-US" dirty="0"/>
              <a:t>Searchable index with link to the website</a:t>
            </a:r>
          </a:p>
          <a:p>
            <a:endParaRPr lang="en-US" dirty="0"/>
          </a:p>
        </p:txBody>
      </p:sp>
      <p:pic>
        <p:nvPicPr>
          <p:cNvPr id="12" name="Picture 2" descr="Microsoft Excel (@msexcel) / X">
            <a:extLst>
              <a:ext uri="{FF2B5EF4-FFF2-40B4-BE49-F238E27FC236}">
                <a16:creationId xmlns:a16="http://schemas.microsoft.com/office/drawing/2014/main" id="{15FB0304-132A-2EBF-6474-A35586251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r="23835" b="19772"/>
          <a:stretch/>
        </p:blipFill>
        <p:spPr bwMode="auto">
          <a:xfrm>
            <a:off x="10375824" y="2418850"/>
            <a:ext cx="877823" cy="8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5FDA052-2A66-B045-7098-8BBF51FF4FDC}"/>
              </a:ext>
            </a:extLst>
          </p:cNvPr>
          <p:cNvGrpSpPr/>
          <p:nvPr/>
        </p:nvGrpSpPr>
        <p:grpSpPr>
          <a:xfrm>
            <a:off x="4975804" y="2902910"/>
            <a:ext cx="5401683" cy="3414382"/>
            <a:chOff x="4716363" y="3451801"/>
            <a:chExt cx="5401683" cy="34143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6544AC-7AF6-5999-ED4F-0AC0B3107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-373"/>
            <a:stretch/>
          </p:blipFill>
          <p:spPr>
            <a:xfrm>
              <a:off x="4716363" y="3668740"/>
              <a:ext cx="5400020" cy="3197443"/>
            </a:xfrm>
            <a:prstGeom prst="rect">
              <a:avLst/>
            </a:prstGeom>
            <a:ln w="9525">
              <a:solidFill>
                <a:srgbClr val="185C37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F3BDDE-6268-D730-35F0-EE33D6890C99}"/>
                </a:ext>
              </a:extLst>
            </p:cNvPr>
            <p:cNvSpPr/>
            <p:nvPr/>
          </p:nvSpPr>
          <p:spPr>
            <a:xfrm>
              <a:off x="4716363" y="3451801"/>
              <a:ext cx="5401683" cy="216940"/>
            </a:xfrm>
            <a:prstGeom prst="rect">
              <a:avLst/>
            </a:prstGeom>
            <a:solidFill>
              <a:srgbClr val="185C37"/>
            </a:solidFill>
            <a:ln w="19050">
              <a:solidFill>
                <a:srgbClr val="185C37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Glossary Index. xlsx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2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E9EA5FF-00A3-A96B-515B-105CE1DCDA47}"/>
              </a:ext>
            </a:extLst>
          </p:cNvPr>
          <p:cNvGrpSpPr/>
          <p:nvPr/>
        </p:nvGrpSpPr>
        <p:grpSpPr>
          <a:xfrm>
            <a:off x="4485980" y="1770024"/>
            <a:ext cx="7009050" cy="12782368"/>
            <a:chOff x="12300484" y="-5817504"/>
            <a:chExt cx="8106906" cy="147845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D9D508-CCD2-842F-48EE-7F5ACCA5B05E}"/>
                </a:ext>
              </a:extLst>
            </p:cNvPr>
            <p:cNvSpPr/>
            <p:nvPr/>
          </p:nvSpPr>
          <p:spPr>
            <a:xfrm>
              <a:off x="12324238" y="-5788742"/>
              <a:ext cx="8064055" cy="14755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EE7CDF-C405-0985-6BF7-02B31EE20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00484" y="-5817504"/>
              <a:ext cx="8106906" cy="438211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10B283-1455-0E7F-B825-5DE826B43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38650" y="-2272880"/>
              <a:ext cx="7649643" cy="506800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359F496-090E-0C68-2F86-15BAD089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50159" y="2704258"/>
              <a:ext cx="7478169" cy="5849166"/>
            </a:xfrm>
            <a:prstGeom prst="rect">
              <a:avLst/>
            </a:prstGeom>
          </p:spPr>
        </p:pic>
      </p:grpSp>
      <p:grpSp>
        <p:nvGrpSpPr>
          <p:cNvPr id="6" name="screen">
            <a:extLst>
              <a:ext uri="{FF2B5EF4-FFF2-40B4-BE49-F238E27FC236}">
                <a16:creationId xmlns:a16="http://schemas.microsoft.com/office/drawing/2014/main" id="{2F9056C1-147D-4920-582A-68DD0DE8C4CA}"/>
              </a:ext>
            </a:extLst>
          </p:cNvPr>
          <p:cNvGrpSpPr/>
          <p:nvPr/>
        </p:nvGrpSpPr>
        <p:grpSpPr>
          <a:xfrm>
            <a:off x="-54864" y="-42500"/>
            <a:ext cx="11743145" cy="7446289"/>
            <a:chOff x="-54864" y="-42500"/>
            <a:chExt cx="11743145" cy="7446289"/>
          </a:xfrm>
        </p:grpSpPr>
        <p:sp>
          <p:nvSpPr>
            <p:cNvPr id="22" name="top mask">
              <a:extLst>
                <a:ext uri="{FF2B5EF4-FFF2-40B4-BE49-F238E27FC236}">
                  <a16:creationId xmlns:a16="http://schemas.microsoft.com/office/drawing/2014/main" id="{178954FE-6B2F-1DBB-B10E-4482443305D3}"/>
                </a:ext>
              </a:extLst>
            </p:cNvPr>
            <p:cNvSpPr/>
            <p:nvPr/>
          </p:nvSpPr>
          <p:spPr>
            <a:xfrm>
              <a:off x="4292729" y="-42500"/>
              <a:ext cx="7329022" cy="1638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bot mask">
              <a:extLst>
                <a:ext uri="{FF2B5EF4-FFF2-40B4-BE49-F238E27FC236}">
                  <a16:creationId xmlns:a16="http://schemas.microsoft.com/office/drawing/2014/main" id="{A42E20B9-A501-122E-388D-139D15993A57}"/>
                </a:ext>
              </a:extLst>
            </p:cNvPr>
            <p:cNvSpPr/>
            <p:nvPr/>
          </p:nvSpPr>
          <p:spPr>
            <a:xfrm>
              <a:off x="4197243" y="6047390"/>
              <a:ext cx="7424508" cy="900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tate-bg">
              <a:extLst>
                <a:ext uri="{FF2B5EF4-FFF2-40B4-BE49-F238E27FC236}">
                  <a16:creationId xmlns:a16="http://schemas.microsoft.com/office/drawing/2014/main" id="{54B5ADA2-695D-191F-5B1E-73ED4DD2C810}"/>
                </a:ext>
              </a:extLst>
            </p:cNvPr>
            <p:cNvSpPr/>
            <p:nvPr/>
          </p:nvSpPr>
          <p:spPr>
            <a:xfrm>
              <a:off x="-54864" y="1371600"/>
              <a:ext cx="6172200" cy="5586984"/>
            </a:xfrm>
            <a:custGeom>
              <a:avLst/>
              <a:gdLst>
                <a:gd name="connsiteX0" fmla="*/ 0 w 6172200"/>
                <a:gd name="connsiteY0" fmla="*/ 0 h 5577840"/>
                <a:gd name="connsiteX1" fmla="*/ 2203704 w 6172200"/>
                <a:gd name="connsiteY1" fmla="*/ 0 h 5577840"/>
                <a:gd name="connsiteX2" fmla="*/ 2203704 w 6172200"/>
                <a:gd name="connsiteY2" fmla="*/ 2057400 h 5577840"/>
                <a:gd name="connsiteX3" fmla="*/ 6172200 w 6172200"/>
                <a:gd name="connsiteY3" fmla="*/ 5577840 h 5577840"/>
                <a:gd name="connsiteX4" fmla="*/ 9144 w 6172200"/>
                <a:gd name="connsiteY4" fmla="*/ 5513832 h 5577840"/>
                <a:gd name="connsiteX5" fmla="*/ 0 w 6172200"/>
                <a:gd name="connsiteY5" fmla="*/ 0 h 557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2200" h="5577840">
                  <a:moveTo>
                    <a:pt x="0" y="0"/>
                  </a:moveTo>
                  <a:lnTo>
                    <a:pt x="2203704" y="0"/>
                  </a:lnTo>
                  <a:lnTo>
                    <a:pt x="2203704" y="2057400"/>
                  </a:lnTo>
                  <a:lnTo>
                    <a:pt x="6172200" y="5577840"/>
                  </a:lnTo>
                  <a:lnTo>
                    <a:pt x="9144" y="55138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state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8124C167-463A-7E4A-7F8D-863D13DF5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bright="70000" contrast="-70000"/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7" t="11329" b="36521"/>
            <a:stretch/>
          </p:blipFill>
          <p:spPr>
            <a:xfrm>
              <a:off x="0" y="1372530"/>
              <a:ext cx="7547428" cy="5485470"/>
            </a:xfrm>
            <a:prstGeom prst="rect">
              <a:avLst/>
            </a:prstGeom>
          </p:spPr>
        </p:pic>
        <p:sp>
          <p:nvSpPr>
            <p:cNvPr id="5" name="side mask">
              <a:extLst>
                <a:ext uri="{FF2B5EF4-FFF2-40B4-BE49-F238E27FC236}">
                  <a16:creationId xmlns:a16="http://schemas.microsoft.com/office/drawing/2014/main" id="{8EE67E6E-4F29-0C5C-6563-141F1E6D0E3F}"/>
                </a:ext>
              </a:extLst>
            </p:cNvPr>
            <p:cNvSpPr/>
            <p:nvPr/>
          </p:nvSpPr>
          <p:spPr>
            <a:xfrm>
              <a:off x="4506517" y="5485471"/>
              <a:ext cx="434938" cy="453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frame" descr="Download Computer Monitor Screen HQ PNG Image | FreePNGImg">
              <a:extLst>
                <a:ext uri="{FF2B5EF4-FFF2-40B4-BE49-F238E27FC236}">
                  <a16:creationId xmlns:a16="http://schemas.microsoft.com/office/drawing/2014/main" id="{9654FB4C-E853-3093-656B-B92C3BF4C9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729" y="1470475"/>
              <a:ext cx="7395552" cy="5933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Glossary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1432052" y="1586687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922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1.45833E-6 -1.0469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6BFE613-0313-5239-39A2-FB05B78ECC31}"/>
              </a:ext>
            </a:extLst>
          </p:cNvPr>
          <p:cNvSpPr/>
          <p:nvPr/>
        </p:nvSpPr>
        <p:spPr>
          <a:xfrm>
            <a:off x="5107709" y="6031345"/>
            <a:ext cx="526473" cy="46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blue line right">
            <a:extLst>
              <a:ext uri="{FF2B5EF4-FFF2-40B4-BE49-F238E27FC236}">
                <a16:creationId xmlns:a16="http://schemas.microsoft.com/office/drawing/2014/main" id="{FB8B7505-6266-75BF-54B9-5B7D7EBA9ED2}"/>
              </a:ext>
            </a:extLst>
          </p:cNvPr>
          <p:cNvCxnSpPr>
            <a:cxnSpLocks/>
          </p:cNvCxnSpPr>
          <p:nvPr/>
        </p:nvCxnSpPr>
        <p:spPr>
          <a:xfrm>
            <a:off x="8562975" y="238127"/>
            <a:ext cx="362902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blue line left">
            <a:extLst>
              <a:ext uri="{FF2B5EF4-FFF2-40B4-BE49-F238E27FC236}">
                <a16:creationId xmlns:a16="http://schemas.microsoft.com/office/drawing/2014/main" id="{A19F1795-D276-F3A9-20A5-BA5A24106901}"/>
              </a:ext>
            </a:extLst>
          </p:cNvPr>
          <p:cNvCxnSpPr>
            <a:cxnSpLocks/>
          </p:cNvCxnSpPr>
          <p:nvPr/>
        </p:nvCxnSpPr>
        <p:spPr>
          <a:xfrm>
            <a:off x="1676400" y="1139015"/>
            <a:ext cx="3724275" cy="0"/>
          </a:xfrm>
          <a:prstGeom prst="line">
            <a:avLst/>
          </a:prstGeom>
          <a:ln w="19050">
            <a:solidFill>
              <a:srgbClr val="2E8E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">
            <a:extLst>
              <a:ext uri="{FF2B5EF4-FFF2-40B4-BE49-F238E27FC236}">
                <a16:creationId xmlns:a16="http://schemas.microsoft.com/office/drawing/2014/main" id="{7E926B20-4142-D777-28BA-2D1BE4F8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Glossary</a:t>
            </a:r>
          </a:p>
        </p:txBody>
      </p:sp>
      <p:grpSp>
        <p:nvGrpSpPr>
          <p:cNvPr id="41" name="Components">
            <a:extLst>
              <a:ext uri="{FF2B5EF4-FFF2-40B4-BE49-F238E27FC236}">
                <a16:creationId xmlns:a16="http://schemas.microsoft.com/office/drawing/2014/main" id="{3AB74CE2-4D34-D5F2-E409-443BA1D9716C}"/>
              </a:ext>
            </a:extLst>
          </p:cNvPr>
          <p:cNvGrpSpPr/>
          <p:nvPr/>
        </p:nvGrpSpPr>
        <p:grpSpPr>
          <a:xfrm>
            <a:off x="-2684780" y="1586687"/>
            <a:ext cx="6408928" cy="4730605"/>
            <a:chOff x="-2684780" y="1586687"/>
            <a:chExt cx="6408928" cy="4730605"/>
          </a:xfrm>
        </p:grpSpPr>
        <p:sp>
          <p:nvSpPr>
            <p:cNvPr id="2" name="Glossary">
              <a:extLst>
                <a:ext uri="{FF2B5EF4-FFF2-40B4-BE49-F238E27FC236}">
                  <a16:creationId xmlns:a16="http://schemas.microsoft.com/office/drawing/2014/main" id="{0E82FE4B-7230-A610-FF8C-B5A3D915A480}"/>
                </a:ext>
              </a:extLst>
            </p:cNvPr>
            <p:cNvSpPr/>
            <p:nvPr/>
          </p:nvSpPr>
          <p:spPr>
            <a:xfrm>
              <a:off x="-1432052" y="1586687"/>
              <a:ext cx="5156200" cy="571500"/>
            </a:xfrm>
            <a:prstGeom prst="snip2DiagRect">
              <a:avLst/>
            </a:prstGeom>
            <a:solidFill>
              <a:srgbClr val="E4CB8C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344654"/>
                  </a:solidFill>
                </a:rPr>
                <a:t>Glossary</a:t>
              </a:r>
            </a:p>
          </p:txBody>
        </p:sp>
        <p:sp>
          <p:nvSpPr>
            <p:cNvPr id="3" name="Development">
              <a:extLst>
                <a:ext uri="{FF2B5EF4-FFF2-40B4-BE49-F238E27FC236}">
                  <a16:creationId xmlns:a16="http://schemas.microsoft.com/office/drawing/2014/main" id="{A0376C5C-0F59-B548-5540-06CE890343B0}"/>
                </a:ext>
              </a:extLst>
            </p:cNvPr>
            <p:cNvSpPr/>
            <p:nvPr/>
          </p:nvSpPr>
          <p:spPr>
            <a:xfrm>
              <a:off x="-2684780" y="2418508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Development</a:t>
              </a:r>
            </a:p>
          </p:txBody>
        </p:sp>
        <p:sp>
          <p:nvSpPr>
            <p:cNvPr id="7" name="Finance">
              <a:extLst>
                <a:ext uri="{FF2B5EF4-FFF2-40B4-BE49-F238E27FC236}">
                  <a16:creationId xmlns:a16="http://schemas.microsoft.com/office/drawing/2014/main" id="{8C83C0CE-4AFD-E7A8-1C88-84DEB155640F}"/>
                </a:ext>
              </a:extLst>
            </p:cNvPr>
            <p:cNvSpPr/>
            <p:nvPr/>
          </p:nvSpPr>
          <p:spPr>
            <a:xfrm>
              <a:off x="-2684780" y="3250329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Finance</a:t>
              </a:r>
            </a:p>
          </p:txBody>
        </p:sp>
        <p:sp>
          <p:nvSpPr>
            <p:cNvPr id="8" name="Modeling">
              <a:extLst>
                <a:ext uri="{FF2B5EF4-FFF2-40B4-BE49-F238E27FC236}">
                  <a16:creationId xmlns:a16="http://schemas.microsoft.com/office/drawing/2014/main" id="{39A87E23-E259-7E34-E7FB-333B56AA69F0}"/>
                </a:ext>
              </a:extLst>
            </p:cNvPr>
            <p:cNvSpPr/>
            <p:nvPr/>
          </p:nvSpPr>
          <p:spPr>
            <a:xfrm>
              <a:off x="-2684780" y="4082150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Modeling</a:t>
              </a:r>
            </a:p>
          </p:txBody>
        </p:sp>
        <p:sp>
          <p:nvSpPr>
            <p:cNvPr id="9" name="CA-LIHTC">
              <a:extLst>
                <a:ext uri="{FF2B5EF4-FFF2-40B4-BE49-F238E27FC236}">
                  <a16:creationId xmlns:a16="http://schemas.microsoft.com/office/drawing/2014/main" id="{D21DCDDB-E5E4-7C87-AA9F-FBD321BF84BC}"/>
                </a:ext>
              </a:extLst>
            </p:cNvPr>
            <p:cNvSpPr/>
            <p:nvPr/>
          </p:nvSpPr>
          <p:spPr>
            <a:xfrm>
              <a:off x="-2684780" y="5745792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CA LIHTC</a:t>
              </a:r>
            </a:p>
          </p:txBody>
        </p:sp>
        <p:sp>
          <p:nvSpPr>
            <p:cNvPr id="10" name="Simulations">
              <a:extLst>
                <a:ext uri="{FF2B5EF4-FFF2-40B4-BE49-F238E27FC236}">
                  <a16:creationId xmlns:a16="http://schemas.microsoft.com/office/drawing/2014/main" id="{FECA35AE-9462-D399-9A0B-56024A82272B}"/>
                </a:ext>
              </a:extLst>
            </p:cNvPr>
            <p:cNvSpPr/>
            <p:nvPr/>
          </p:nvSpPr>
          <p:spPr>
            <a:xfrm>
              <a:off x="-2684780" y="4913971"/>
              <a:ext cx="5156200" cy="571500"/>
            </a:xfrm>
            <a:prstGeom prst="snip2DiagRect">
              <a:avLst/>
            </a:prstGeom>
            <a:solidFill>
              <a:srgbClr val="344654"/>
            </a:solidFill>
            <a:ln w="19050">
              <a:solidFill>
                <a:srgbClr val="34465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ctr"/>
            <a:lstStyle/>
            <a:p>
              <a:pPr algn="r"/>
              <a:r>
                <a:rPr lang="en-US" sz="3200" dirty="0">
                  <a:solidFill>
                    <a:srgbClr val="F2F2F2"/>
                  </a:solidFill>
                </a:rPr>
                <a:t>Simulations</a:t>
              </a:r>
            </a:p>
          </p:txBody>
        </p:sp>
      </p:grp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53DF7084-7556-AA55-71F5-BC03D2B37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8496" y="1586687"/>
            <a:ext cx="7699248" cy="5074908"/>
          </a:xfrm>
        </p:spPr>
        <p:txBody>
          <a:bodyPr/>
          <a:lstStyle/>
          <a:p>
            <a:r>
              <a:rPr lang="en-US" dirty="0"/>
              <a:t>Flashcard training aid</a:t>
            </a:r>
          </a:p>
          <a:p>
            <a:pPr lvl="1"/>
            <a:r>
              <a:rPr lang="en-US" dirty="0"/>
              <a:t>Multiple Choice – Matching – Fill in the blanks</a:t>
            </a:r>
          </a:p>
          <a:p>
            <a:endParaRPr lang="en-US" dirty="0"/>
          </a:p>
        </p:txBody>
      </p:sp>
      <p:pic>
        <p:nvPicPr>
          <p:cNvPr id="5" name="Picture 2" descr="Download Computer Monitor Screen HQ PNG Image | FreePNGImg">
            <a:extLst>
              <a:ext uri="{FF2B5EF4-FFF2-40B4-BE49-F238E27FC236}">
                <a16:creationId xmlns:a16="http://schemas.microsoft.com/office/drawing/2014/main" id="{0E81C978-2101-AADF-46D0-FB08DD903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365" y="3040484"/>
            <a:ext cx="6117996" cy="45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B3CA44-6334-37EC-544F-1DB800701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766" y="3250329"/>
            <a:ext cx="5587069" cy="306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White State Left">
  <a:themeElements>
    <a:clrScheme name="Custom 6">
      <a:dk1>
        <a:srgbClr val="1AA5AF"/>
      </a:dk1>
      <a:lt1>
        <a:sysClr val="window" lastClr="FFFFFF"/>
      </a:lt1>
      <a:dk2>
        <a:srgbClr val="44546A"/>
      </a:dk2>
      <a:lt2>
        <a:srgbClr val="2E8EC1"/>
      </a:lt2>
      <a:accent1>
        <a:srgbClr val="B3E5F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EA041545-2918-4D9E-8DCD-4E72D88C174E}" vid="{71407A5D-B3E3-4D35-9FCE-ED55AD4B0625}"/>
    </a:ext>
  </a:extLst>
</a:theme>
</file>

<file path=ppt/theme/theme2.xml><?xml version="1.0" encoding="utf-8"?>
<a:theme xmlns:a="http://schemas.openxmlformats.org/drawingml/2006/main" name="White State Left Side">
  <a:themeElements>
    <a:clrScheme name="Custom 6">
      <a:dk1>
        <a:srgbClr val="1AA5AF"/>
      </a:dk1>
      <a:lt1>
        <a:sysClr val="window" lastClr="FFFFFF"/>
      </a:lt1>
      <a:dk2>
        <a:srgbClr val="44546A"/>
      </a:dk2>
      <a:lt2>
        <a:srgbClr val="2E8EC1"/>
      </a:lt2>
      <a:accent1>
        <a:srgbClr val="B3E5F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EA041545-2918-4D9E-8DCD-4E72D88C174E}" vid="{71407A5D-B3E3-4D35-9FCE-ED55AD4B0625}"/>
    </a:ext>
  </a:extLst>
</a:theme>
</file>

<file path=ppt/theme/theme3.xml><?xml version="1.0" encoding="utf-8"?>
<a:theme xmlns:a="http://schemas.openxmlformats.org/drawingml/2006/main" name="White State Right">
  <a:themeElements>
    <a:clrScheme name="Custom 6">
      <a:dk1>
        <a:srgbClr val="1AA5AF"/>
      </a:dk1>
      <a:lt1>
        <a:sysClr val="window" lastClr="FFFFFF"/>
      </a:lt1>
      <a:dk2>
        <a:srgbClr val="44546A"/>
      </a:dk2>
      <a:lt2>
        <a:srgbClr val="2E8EC1"/>
      </a:lt2>
      <a:accent1>
        <a:srgbClr val="B3E5F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EA041545-2918-4D9E-8DCD-4E72D88C174E}" vid="{71407A5D-B3E3-4D35-9FCE-ED55AD4B0625}"/>
    </a:ext>
  </a:extLst>
</a:theme>
</file>

<file path=ppt/theme/theme4.xml><?xml version="1.0" encoding="utf-8"?>
<a:theme xmlns:a="http://schemas.openxmlformats.org/drawingml/2006/main" name="White No State">
  <a:themeElements>
    <a:clrScheme name="Custom 6">
      <a:dk1>
        <a:srgbClr val="1AA5AF"/>
      </a:dk1>
      <a:lt1>
        <a:sysClr val="window" lastClr="FFFFFF"/>
      </a:lt1>
      <a:dk2>
        <a:srgbClr val="44546A"/>
      </a:dk2>
      <a:lt2>
        <a:srgbClr val="2E8EC1"/>
      </a:lt2>
      <a:accent1>
        <a:srgbClr val="B3E5F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EA041545-2918-4D9E-8DCD-4E72D88C174E}" vid="{71407A5D-B3E3-4D35-9FCE-ED55AD4B0625}"/>
    </a:ext>
  </a:extLst>
</a:theme>
</file>

<file path=ppt/theme/theme5.xml><?xml version="1.0" encoding="utf-8"?>
<a:theme xmlns:a="http://schemas.openxmlformats.org/drawingml/2006/main" name="Grey State Right">
  <a:themeElements>
    <a:clrScheme name="Custom 6">
      <a:dk1>
        <a:srgbClr val="1AA5AF"/>
      </a:dk1>
      <a:lt1>
        <a:sysClr val="window" lastClr="FFFFFF"/>
      </a:lt1>
      <a:dk2>
        <a:srgbClr val="44546A"/>
      </a:dk2>
      <a:lt2>
        <a:srgbClr val="2E8EC1"/>
      </a:lt2>
      <a:accent1>
        <a:srgbClr val="B3E5F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EA041545-2918-4D9E-8DCD-4E72D88C174E}" vid="{71407A5D-B3E3-4D35-9FCE-ED55AD4B0625}"/>
    </a:ext>
  </a:extLst>
</a:theme>
</file>

<file path=ppt/theme/theme6.xml><?xml version="1.0" encoding="utf-8"?>
<a:theme xmlns:a="http://schemas.openxmlformats.org/drawingml/2006/main" name="Grey No State">
  <a:themeElements>
    <a:clrScheme name="Custom 6">
      <a:dk1>
        <a:srgbClr val="1AA5AF"/>
      </a:dk1>
      <a:lt1>
        <a:sysClr val="window" lastClr="FFFFFF"/>
      </a:lt1>
      <a:dk2>
        <a:srgbClr val="44546A"/>
      </a:dk2>
      <a:lt2>
        <a:srgbClr val="2E8EC1"/>
      </a:lt2>
      <a:accent1>
        <a:srgbClr val="B3E5F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EA041545-2918-4D9E-8DCD-4E72D88C174E}" vid="{71407A5D-B3E3-4D35-9FCE-ED55AD4B0625}"/>
    </a:ext>
  </a:extLst>
</a:theme>
</file>

<file path=ppt/theme/theme7.xml><?xml version="1.0" encoding="utf-8"?>
<a:theme xmlns:a="http://schemas.openxmlformats.org/drawingml/2006/main" name="Grey State Left">
  <a:themeElements>
    <a:clrScheme name="Custom 6">
      <a:dk1>
        <a:srgbClr val="1AA5AF"/>
      </a:dk1>
      <a:lt1>
        <a:sysClr val="window" lastClr="FFFFFF"/>
      </a:lt1>
      <a:dk2>
        <a:srgbClr val="44546A"/>
      </a:dk2>
      <a:lt2>
        <a:srgbClr val="2E8EC1"/>
      </a:lt2>
      <a:accent1>
        <a:srgbClr val="B3E5F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EA041545-2918-4D9E-8DCD-4E72D88C174E}" vid="{71407A5D-B3E3-4D35-9FCE-ED55AD4B0625}"/>
    </a:ext>
  </a:extLst>
</a:theme>
</file>

<file path=ppt/theme/theme8.xml><?xml version="1.0" encoding="utf-8"?>
<a:theme xmlns:a="http://schemas.openxmlformats.org/drawingml/2006/main" name="Grey State Half">
  <a:themeElements>
    <a:clrScheme name="Custom 6">
      <a:dk1>
        <a:srgbClr val="1AA5AF"/>
      </a:dk1>
      <a:lt1>
        <a:sysClr val="window" lastClr="FFFFFF"/>
      </a:lt1>
      <a:dk2>
        <a:srgbClr val="44546A"/>
      </a:dk2>
      <a:lt2>
        <a:srgbClr val="2E8EC1"/>
      </a:lt2>
      <a:accent1>
        <a:srgbClr val="B3E5F2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EA041545-2918-4D9E-8DCD-4E72D88C174E}" vid="{71407A5D-B3E3-4D35-9FCE-ED55AD4B0625}"/>
    </a:ext>
  </a:extLst>
</a:theme>
</file>

<file path=ppt/theme/theme9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Kingdom Template 7</Template>
  <TotalTime>2644</TotalTime>
  <Words>860</Words>
  <Application>Microsoft Office PowerPoint</Application>
  <PresentationFormat>Widescreen</PresentationFormat>
  <Paragraphs>274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Calibri</vt:lpstr>
      <vt:lpstr>Calibri Light</vt:lpstr>
      <vt:lpstr>ff-tisa-web-pro</vt:lpstr>
      <vt:lpstr>proxima-nova</vt:lpstr>
      <vt:lpstr>Times New Roman</vt:lpstr>
      <vt:lpstr>White State Left</vt:lpstr>
      <vt:lpstr>White State Left Side</vt:lpstr>
      <vt:lpstr>White State Right</vt:lpstr>
      <vt:lpstr>White No State</vt:lpstr>
      <vt:lpstr>Grey State Right</vt:lpstr>
      <vt:lpstr>Grey No State</vt:lpstr>
      <vt:lpstr>Grey State Left</vt:lpstr>
      <vt:lpstr>Grey State Half</vt:lpstr>
      <vt:lpstr>Blank</vt:lpstr>
      <vt:lpstr>Getting the Most out of  Kingdom Academy</vt:lpstr>
      <vt:lpstr>What is “Kingdom Academy”</vt:lpstr>
      <vt:lpstr>Kingdom Academy</vt:lpstr>
      <vt:lpstr>Notable Subscribers:   Nonprofit Developers</vt:lpstr>
      <vt:lpstr>Notable Subscribers:   For-profit Developers</vt:lpstr>
      <vt:lpstr>Notable Subscribers:   Government Agencies</vt:lpstr>
      <vt:lpstr>Housing Glossary</vt:lpstr>
      <vt:lpstr>Housing Glossary</vt:lpstr>
      <vt:lpstr>Housing Glossary</vt:lpstr>
      <vt:lpstr>Housing Glossary</vt:lpstr>
      <vt:lpstr>AH Development Course</vt:lpstr>
      <vt:lpstr>AH Development Course</vt:lpstr>
      <vt:lpstr>AH Development Course</vt:lpstr>
      <vt:lpstr>AH Development Course</vt:lpstr>
      <vt:lpstr>Financial Modeling Course</vt:lpstr>
      <vt:lpstr>Financial Modeling Course</vt:lpstr>
      <vt:lpstr>PowerPoint Presentation</vt:lpstr>
      <vt:lpstr>Financial Modeling Course</vt:lpstr>
      <vt:lpstr>Competition Simulations</vt:lpstr>
      <vt:lpstr>Competition Simulations</vt:lpstr>
      <vt:lpstr>Competition Simulations</vt:lpstr>
      <vt:lpstr>Competition Simulations</vt:lpstr>
      <vt:lpstr>Competition Simulations</vt:lpstr>
      <vt:lpstr>Competition Simulations</vt:lpstr>
      <vt:lpstr>Kingdom Academy       (coming 1/1/2024)</vt:lpstr>
      <vt:lpstr>Covering Topics On</vt:lpstr>
      <vt:lpstr>Covering Topics On</vt:lpstr>
      <vt:lpstr>Covering Topics On</vt:lpstr>
      <vt:lpstr>Covering Topics On</vt:lpstr>
      <vt:lpstr>Covering Topics On</vt:lpstr>
      <vt:lpstr>Covering Topics On</vt:lpstr>
      <vt:lpstr>Covering Topics 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 Certification</dc:title>
  <dc:creator>Jen Leach</dc:creator>
  <cp:lastModifiedBy>William Leach</cp:lastModifiedBy>
  <cp:revision>68</cp:revision>
  <dcterms:created xsi:type="dcterms:W3CDTF">2021-10-28T17:35:22Z</dcterms:created>
  <dcterms:modified xsi:type="dcterms:W3CDTF">2023-10-09T23:44:55Z</dcterms:modified>
</cp:coreProperties>
</file>