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5"/>
  </p:notesMasterIdLst>
  <p:sldIdLst>
    <p:sldId id="256" r:id="rId5"/>
    <p:sldId id="261" r:id="rId6"/>
    <p:sldId id="282" r:id="rId7"/>
    <p:sldId id="272" r:id="rId8"/>
    <p:sldId id="285" r:id="rId9"/>
    <p:sldId id="289" r:id="rId10"/>
    <p:sldId id="294" r:id="rId11"/>
    <p:sldId id="295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6AA36B-DF3F-41AC-A658-74822CFE48ED}" v="5" dt="2023-10-30T20:56:38.233"/>
    <p1510:client id="{DBFDDD6F-DC87-41ED-B1BD-E37655D7B0DD}" v="164" dt="2023-10-30T19:17:07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Werner" userId="77dc4473-c01f-4266-9b69-116f51844a8c" providerId="ADAL" clId="{396AA36B-DF3F-41AC-A658-74822CFE48ED}"/>
    <pc:docChg chg="modSld">
      <pc:chgData name="Melissa Werner" userId="77dc4473-c01f-4266-9b69-116f51844a8c" providerId="ADAL" clId="{396AA36B-DF3F-41AC-A658-74822CFE48ED}" dt="2023-10-30T20:56:38.233" v="4" actId="20577"/>
      <pc:docMkLst>
        <pc:docMk/>
      </pc:docMkLst>
      <pc:sldChg chg="modSp">
        <pc:chgData name="Melissa Werner" userId="77dc4473-c01f-4266-9b69-116f51844a8c" providerId="ADAL" clId="{396AA36B-DF3F-41AC-A658-74822CFE48ED}" dt="2023-10-30T20:56:38.233" v="4" actId="20577"/>
        <pc:sldMkLst>
          <pc:docMk/>
          <pc:sldMk cId="808807088" sldId="272"/>
        </pc:sldMkLst>
        <pc:spChg chg="mod">
          <ac:chgData name="Melissa Werner" userId="77dc4473-c01f-4266-9b69-116f51844a8c" providerId="ADAL" clId="{396AA36B-DF3F-41AC-A658-74822CFE48ED}" dt="2023-10-30T20:56:38.233" v="4" actId="20577"/>
          <ac:spMkLst>
            <pc:docMk/>
            <pc:sldMk cId="808807088" sldId="27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CCB2C-E1D9-4545-B5CF-28D2FA8A49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A29FB8-F7D1-4752-999B-E2CDFD4E1A9A}">
      <dgm:prSet custT="1"/>
      <dgm:spPr/>
      <dgm:t>
        <a:bodyPr/>
        <a:lstStyle/>
        <a:p>
          <a:r>
            <a:rPr lang="en-US" sz="5800" dirty="0"/>
            <a:t>AB 515 (Ward) Housing programs: loans: prepayment: </a:t>
          </a:r>
        </a:p>
        <a:p>
          <a:r>
            <a:rPr lang="en-US" sz="3200" dirty="0"/>
            <a:t>Would require HCD to allow sales and refinancing of HCD financed properties</a:t>
          </a:r>
        </a:p>
      </dgm:t>
    </dgm:pt>
    <dgm:pt modelId="{04DDE8F1-D417-4FBB-8586-9F63B03D5E06}" type="parTrans" cxnId="{6604D18B-297F-4D3B-ACB8-4D4F2801527D}">
      <dgm:prSet/>
      <dgm:spPr/>
      <dgm:t>
        <a:bodyPr/>
        <a:lstStyle/>
        <a:p>
          <a:endParaRPr lang="en-US"/>
        </a:p>
      </dgm:t>
    </dgm:pt>
    <dgm:pt modelId="{975F568C-F264-4481-B1A9-379A711B62AC}" type="sibTrans" cxnId="{6604D18B-297F-4D3B-ACB8-4D4F2801527D}">
      <dgm:prSet/>
      <dgm:spPr/>
      <dgm:t>
        <a:bodyPr/>
        <a:lstStyle/>
        <a:p>
          <a:endParaRPr lang="en-US"/>
        </a:p>
      </dgm:t>
    </dgm:pt>
    <dgm:pt modelId="{6C30DBE1-4C74-4C4A-B3F8-D55CA1019A8F}" type="pres">
      <dgm:prSet presAssocID="{568CCB2C-E1D9-4545-B5CF-28D2FA8A49F8}" presName="diagram" presStyleCnt="0">
        <dgm:presLayoutVars>
          <dgm:dir/>
          <dgm:resizeHandles val="exact"/>
        </dgm:presLayoutVars>
      </dgm:prSet>
      <dgm:spPr/>
    </dgm:pt>
    <dgm:pt modelId="{6EF419CC-3187-41B1-8376-252DBFFCEA78}" type="pres">
      <dgm:prSet presAssocID="{9AA29FB8-F7D1-4752-999B-E2CDFD4E1A9A}" presName="node" presStyleLbl="node1" presStyleIdx="0" presStyleCnt="1" custLinFactNeighborX="-913" custLinFactNeighborY="-184">
        <dgm:presLayoutVars>
          <dgm:bulletEnabled val="1"/>
        </dgm:presLayoutVars>
      </dgm:prSet>
      <dgm:spPr/>
    </dgm:pt>
  </dgm:ptLst>
  <dgm:cxnLst>
    <dgm:cxn modelId="{34BE6F2C-9FBF-464D-8852-F3E63203ECA6}" type="presOf" srcId="{568CCB2C-E1D9-4545-B5CF-28D2FA8A49F8}" destId="{6C30DBE1-4C74-4C4A-B3F8-D55CA1019A8F}" srcOrd="0" destOrd="0" presId="urn:microsoft.com/office/officeart/2005/8/layout/default"/>
    <dgm:cxn modelId="{6604D18B-297F-4D3B-ACB8-4D4F2801527D}" srcId="{568CCB2C-E1D9-4545-B5CF-28D2FA8A49F8}" destId="{9AA29FB8-F7D1-4752-999B-E2CDFD4E1A9A}" srcOrd="0" destOrd="0" parTransId="{04DDE8F1-D417-4FBB-8586-9F63B03D5E06}" sibTransId="{975F568C-F264-4481-B1A9-379A711B62AC}"/>
    <dgm:cxn modelId="{86378CFC-36CB-4DDE-B3F5-BF7F89810C13}" type="presOf" srcId="{9AA29FB8-F7D1-4752-999B-E2CDFD4E1A9A}" destId="{6EF419CC-3187-41B1-8376-252DBFFCEA78}" srcOrd="0" destOrd="0" presId="urn:microsoft.com/office/officeart/2005/8/layout/default"/>
    <dgm:cxn modelId="{D54A39D3-7485-4D0E-AEEC-92507B032945}" type="presParOf" srcId="{6C30DBE1-4C74-4C4A-B3F8-D55CA1019A8F}" destId="{6EF419CC-3187-41B1-8376-252DBFFCEA7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419CC-3187-41B1-8376-252DBFFCEA78}">
      <dsp:nvSpPr>
        <dsp:cNvPr id="0" name=""/>
        <dsp:cNvSpPr/>
      </dsp:nvSpPr>
      <dsp:spPr>
        <a:xfrm>
          <a:off x="552015" y="0"/>
          <a:ext cx="8344792" cy="5006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AB 515 (Ward) Housing programs: loans: prepayment: </a:t>
          </a:r>
        </a:p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Would require HCD to allow sales and refinancing of HCD financed properties</a:t>
          </a:r>
        </a:p>
      </dsp:txBody>
      <dsp:txXfrm>
        <a:off x="552015" y="0"/>
        <a:ext cx="8344792" cy="5006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2A205-6E66-4791-B0FB-8EA1B0C3AA6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B72BE-B9A3-478F-8CB8-FAAF101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7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Senate next election</a:t>
            </a:r>
          </a:p>
          <a:p>
            <a:r>
              <a:rPr lang="en-US" dirty="0">
                <a:effectLst/>
              </a:rPr>
              <a:t>November 8, 2022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(20 seats)</a:t>
            </a:r>
          </a:p>
          <a:p>
            <a:r>
              <a:rPr lang="en-US" dirty="0">
                <a:effectLst/>
              </a:rPr>
              <a:t>Assembly next election</a:t>
            </a:r>
          </a:p>
          <a:p>
            <a:r>
              <a:rPr lang="en-US" dirty="0">
                <a:effectLst/>
              </a:rPr>
              <a:t>November 8,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B72BE-B9A3-478F-8CB8-FAAF101224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623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8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9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93971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2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3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05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173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199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6DB65F1-BC63-44CA-AFFA-F0C2C6A36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4E171-7293-43F6-AFB2-3B5E78B8C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7291" y="634028"/>
            <a:ext cx="6221689" cy="3732835"/>
          </a:xfrm>
        </p:spPr>
        <p:txBody>
          <a:bodyPr>
            <a:normAutofit/>
          </a:bodyPr>
          <a:lstStyle/>
          <a:p>
            <a:r>
              <a:rPr lang="en-US" sz="5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California Council for Affordable Housing</a:t>
            </a:r>
            <a:br>
              <a:rPr lang="en-US" sz="5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Legislative Update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8F6D9-29FD-4F0E-8F28-FB7D02B40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7292" y="4436462"/>
            <a:ext cx="6221688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Political Solutions</a:t>
            </a:r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F39BC343-01E4-47F5-9892-8737C6ADB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42142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575A3074-02C0-487B-BDAE-B7790788C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D54D61-9DDF-477D-8DF4-EA758AD3C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03" y="2112883"/>
            <a:ext cx="2719859" cy="283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7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36DB65F1-BC63-44CA-AFFA-F0C2C6A36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71E0F-5976-4446-BFED-62F6CB45E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7291" y="634028"/>
            <a:ext cx="6221689" cy="3732835"/>
          </a:xfrm>
        </p:spPr>
        <p:txBody>
          <a:bodyPr>
            <a:normAutofit/>
          </a:bodyPr>
          <a:lstStyle/>
          <a:p>
            <a:r>
              <a:rPr lang="en-US"/>
              <a:t>Questions? </a:t>
            </a: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id="{F39BC343-01E4-47F5-9892-8737C6ADB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42142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75A3074-02C0-487B-BDAE-B7790788C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1ACEA8-CB9E-4E00-864D-2BB22B584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03" y="2109170"/>
            <a:ext cx="2719859" cy="283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2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1E0F-5976-4446-BFED-62F6CB45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California State Legislature: Supermajority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09239-01D5-4A2F-8F6D-D375676CE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2606" y="5686829"/>
            <a:ext cx="1073099" cy="1120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0A24A9-AB50-4381-867D-509743557D4A}"/>
              </a:ext>
            </a:extLst>
          </p:cNvPr>
          <p:cNvSpPr txBox="1"/>
          <p:nvPr/>
        </p:nvSpPr>
        <p:spPr>
          <a:xfrm>
            <a:off x="3089004" y="1819994"/>
            <a:ext cx="1286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Senate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80B1C-07EC-46DD-BB94-D3C7B625D1D8}"/>
              </a:ext>
            </a:extLst>
          </p:cNvPr>
          <p:cNvSpPr txBox="1"/>
          <p:nvPr/>
        </p:nvSpPr>
        <p:spPr>
          <a:xfrm>
            <a:off x="7834965" y="1819994"/>
            <a:ext cx="1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Assembly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0263F1-C412-4E7E-A1DD-346F050B93D4}"/>
              </a:ext>
            </a:extLst>
          </p:cNvPr>
          <p:cNvSpPr txBox="1"/>
          <p:nvPr/>
        </p:nvSpPr>
        <p:spPr>
          <a:xfrm>
            <a:off x="2827867" y="4605867"/>
            <a:ext cx="264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Democratic – 32 </a:t>
            </a:r>
          </a:p>
          <a:p>
            <a:r>
              <a:rPr lang="en-US" sz="2000" dirty="0"/>
              <a:t>Republican – 8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B4391A-4058-4ECD-8DD3-3CAA1E2D87B5}"/>
              </a:ext>
            </a:extLst>
          </p:cNvPr>
          <p:cNvSpPr txBox="1"/>
          <p:nvPr/>
        </p:nvSpPr>
        <p:spPr>
          <a:xfrm>
            <a:off x="7687734" y="4605867"/>
            <a:ext cx="264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Democratic – 62</a:t>
            </a:r>
          </a:p>
          <a:p>
            <a:r>
              <a:rPr lang="en-US" sz="2000" dirty="0"/>
              <a:t>Republican – 18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870051-C098-2CEC-70A9-40E7F24D7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7832" y="2372570"/>
            <a:ext cx="3829276" cy="19684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1ACDEE-B835-DAFE-B435-4F17909C8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154" y="2321296"/>
            <a:ext cx="4028760" cy="207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7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Budget: 2023-2024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en-US" sz="2800" dirty="0"/>
              <a:t>$310 billion 2023-24 state budget</a:t>
            </a:r>
          </a:p>
          <a:p>
            <a:r>
              <a:rPr lang="en-US" sz="2800" dirty="0"/>
              <a:t> Senate Bill 101 (July 1</a:t>
            </a:r>
            <a:r>
              <a:rPr lang="en-US" sz="2800" baseline="30000" dirty="0"/>
              <a:t>st</a:t>
            </a:r>
            <a:r>
              <a:rPr lang="en-US" sz="2800" dirty="0"/>
              <a:t>)</a:t>
            </a:r>
          </a:p>
          <a:p>
            <a:r>
              <a:rPr lang="en-US" sz="2800" dirty="0"/>
              <a:t>$32 billion deficit with projected multiyear deficits, after several years of record budget surpluses.</a:t>
            </a:r>
          </a:p>
        </p:txBody>
      </p:sp>
    </p:spTree>
    <p:extLst>
      <p:ext uri="{BB962C8B-B14F-4D97-AF65-F5344CB8AC3E}">
        <p14:creationId xmlns:p14="http://schemas.microsoft.com/office/powerpoint/2010/main" val="176258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723" y="223787"/>
            <a:ext cx="9601200" cy="652112"/>
          </a:xfrm>
        </p:spPr>
        <p:txBody>
          <a:bodyPr>
            <a:normAutofit/>
          </a:bodyPr>
          <a:lstStyle/>
          <a:p>
            <a:r>
              <a:rPr lang="en-US" sz="4000" b="1" dirty="0"/>
              <a:t>Budget: Affordable 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723" y="1066800"/>
            <a:ext cx="10111339" cy="5651634"/>
          </a:xfrm>
        </p:spPr>
        <p:txBody>
          <a:bodyPr>
            <a:norm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budget includes the following highlights:    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$500 million for state </a:t>
            </a: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Low-Income Housing Tax Credit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$325 million for the </a:t>
            </a: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Multifamily Housing Program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(supplemented $100 million)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$225 million for the </a:t>
            </a: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Infill Infrastructure Grant Program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$50 million for the </a:t>
            </a: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Veterans Housing and Homelessness Prevention Program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$50 million to </a:t>
            </a:r>
            <a:r>
              <a:rPr lang="en-US" sz="2200" b="1" kern="1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CalHome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$50 million for the </a:t>
            </a: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Accessory Dwelling Unit Grant Program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Homeless Housing, Assistance, and Prevention (HHAP)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 billion in funding to support Round 5 of local efforts to reduce and prevent homelessness. 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Provides an additional $1 billion in Round 6 of the HHAP program.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 b="1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Foreclosure Intervention and Housing Preservation Program (FIHPP)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Retains $82.5 million for the 2023-24 fiscal year.  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Defers $345 million previously allocated to the program to subsequent years </a:t>
            </a:r>
            <a:r>
              <a:rPr lang="en-US" sz="22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FECF-5223-4183-ADA2-0EF5710F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Legislation-CCAH Sponsor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1FED7D-1AE6-4D8E-ABE1-88FCA858E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750458"/>
              </p:ext>
            </p:extLst>
          </p:nvPr>
        </p:nvGraphicFramePr>
        <p:xfrm>
          <a:off x="1371600" y="1444487"/>
          <a:ext cx="9601200" cy="500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790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D5EB-D131-1AF5-9EED-8E99AD4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Legislation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94FE-1939-FEC9-A667-05CB37D80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3040"/>
            <a:ext cx="9601200" cy="4907280"/>
          </a:xfrm>
        </p:spPr>
        <p:txBody>
          <a:bodyPr>
            <a:normAutofit/>
          </a:bodyPr>
          <a:lstStyle/>
          <a:p>
            <a:r>
              <a:rPr lang="en-US" sz="2800" b="1" dirty="0"/>
              <a:t>AB 84 (Ward) Property tax: welfare exemption: affordable housing</a:t>
            </a:r>
          </a:p>
          <a:p>
            <a:pPr lvl="1"/>
            <a:r>
              <a:rPr lang="en-US" sz="2400" b="1" i="0" dirty="0"/>
              <a:t>CCAH SUPPORT</a:t>
            </a:r>
          </a:p>
          <a:p>
            <a:pPr lvl="1"/>
            <a:r>
              <a:rPr lang="en-US" sz="2400" dirty="0"/>
              <a:t>Expands the low-income housing welfare property tax exemption by authorizing 501(c)(3) bonds as an eligible form of financing, and permits, for five years, a unit in a development that is not financed with low-income housing tax credits (LIHTCs) to remain eligible if the tenant's income rises to no more than 100% of the area median income (AMI)</a:t>
            </a:r>
          </a:p>
          <a:p>
            <a:pPr lvl="1"/>
            <a:r>
              <a:rPr lang="en-US" sz="2400" b="1" dirty="0"/>
              <a:t>SIGNED BY GOV</a:t>
            </a:r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20B1-D549-9915-97A5-6BB172B4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81226-C1BA-18D3-884A-3E30F64C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SB 466 (Wahab D)   Costa-Hawkins Rental Housing Act: rental rates: CCAH OPPOSE (2-year bill)</a:t>
            </a:r>
          </a:p>
          <a:p>
            <a:r>
              <a:rPr lang="en-US" sz="2800" dirty="0"/>
              <a:t>SB 469 (Allen D)   Housing: publicly funded low-rent housing projects: CCAH SUPPORT- Signed by Gov</a:t>
            </a:r>
          </a:p>
          <a:p>
            <a:r>
              <a:rPr lang="en-US" sz="2800" dirty="0"/>
              <a:t>SB 696 (Portantino D)   Notaries public: CCAH SUPPORT-Signed by Gov</a:t>
            </a:r>
          </a:p>
        </p:txBody>
      </p:sp>
    </p:spTree>
    <p:extLst>
      <p:ext uri="{BB962C8B-B14F-4D97-AF65-F5344CB8AC3E}">
        <p14:creationId xmlns:p14="http://schemas.microsoft.com/office/powerpoint/2010/main" val="275968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8A8B-3607-550D-5973-C18223CD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3FBDC-544E-5BEA-8F2D-7D50713A5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AB 1657 (Wicks) The Affordable Housing Bond Act of 2024</a:t>
            </a:r>
          </a:p>
          <a:p>
            <a:r>
              <a:rPr lang="en-US" sz="2800" dirty="0"/>
              <a:t>ACA 1 (Aguiar-Curry) Local government financing: affordable housing and public infrastructure: voter approval</a:t>
            </a:r>
          </a:p>
          <a:p>
            <a:r>
              <a:rPr lang="en-US" sz="2800" dirty="0"/>
              <a:t>Ballot Initiative: “</a:t>
            </a:r>
            <a:r>
              <a:rPr lang="en-US" sz="2800" b="1" dirty="0"/>
              <a:t>Justice for Renters Act”</a:t>
            </a:r>
            <a:r>
              <a:rPr lang="en-US" sz="2800" dirty="0"/>
              <a:t>: Repeals Costa- Hawkins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3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771E0F-5976-4446-BFED-62F6CB45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>
                <a:latin typeface="Century Gothic" panose="020B0502020202020204" pitchFamily="34" charset="0"/>
              </a:rPr>
              <a:t>Looking Ahead: Calendar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CEF5-C2A6-4170-9804-30F2802DF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en-US" sz="2400" dirty="0"/>
              <a:t>January 1, 2024: 2023 bills become law</a:t>
            </a:r>
          </a:p>
          <a:p>
            <a:r>
              <a:rPr lang="en-US" sz="2400" dirty="0"/>
              <a:t>January 3, 2024: Legislature reconvenes</a:t>
            </a:r>
          </a:p>
          <a:p>
            <a:r>
              <a:rPr lang="en-US" sz="2400" dirty="0"/>
              <a:t>February 16, 2024: Bill introduction deadline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09239-01D5-4A2F-8F6D-D375676CE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606" y="5686829"/>
            <a:ext cx="1073099" cy="112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F847AECD29749B0879733847E82C0" ma:contentTypeVersion="17" ma:contentTypeDescription="Create a new document." ma:contentTypeScope="" ma:versionID="cd3c2711d7cbe32d0037cf2dbe415e14">
  <xsd:schema xmlns:xsd="http://www.w3.org/2001/XMLSchema" xmlns:xs="http://www.w3.org/2001/XMLSchema" xmlns:p="http://schemas.microsoft.com/office/2006/metadata/properties" xmlns:ns2="adf0296f-26ff-4c28-b076-5ee6d191f549" xmlns:ns3="7981b327-3111-4672-98ab-5f4c9ff3dec0" targetNamespace="http://schemas.microsoft.com/office/2006/metadata/properties" ma:root="true" ma:fieldsID="e4b804c2abe83ab37cd4d9c39cf6cb22" ns2:_="" ns3:_="">
    <xsd:import namespace="adf0296f-26ff-4c28-b076-5ee6d191f549"/>
    <xsd:import namespace="7981b327-3111-4672-98ab-5f4c9ff3d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f0296f-26ff-4c28-b076-5ee6d191f5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47241fe-c15d-4981-9a19-47a9f3665d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1b327-3111-4672-98ab-5f4c9ff3de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042fc71-62e8-423a-8f91-ef7716ba5061}" ma:internalName="TaxCatchAll" ma:showField="CatchAllData" ma:web="7981b327-3111-4672-98ab-5f4c9ff3de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f0296f-26ff-4c28-b076-5ee6d191f549">
      <Terms xmlns="http://schemas.microsoft.com/office/infopath/2007/PartnerControls"/>
    </lcf76f155ced4ddcb4097134ff3c332f>
    <TaxCatchAll xmlns="7981b327-3111-4672-98ab-5f4c9ff3dec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2DE63-7E4F-4975-92D8-3F48DAE55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f0296f-26ff-4c28-b076-5ee6d191f549"/>
    <ds:schemaRef ds:uri="7981b327-3111-4672-98ab-5f4c9ff3de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2B17FB-598C-49F5-807E-1F1D7065CA2D}">
  <ds:schemaRefs>
    <ds:schemaRef ds:uri="http://schemas.microsoft.com/office/2006/metadata/properties"/>
    <ds:schemaRef ds:uri="http://schemas.microsoft.com/office/infopath/2007/PartnerControls"/>
    <ds:schemaRef ds:uri="adf0296f-26ff-4c28-b076-5ee6d191f549"/>
    <ds:schemaRef ds:uri="7981b327-3111-4672-98ab-5f4c9ff3dec0"/>
  </ds:schemaRefs>
</ds:datastoreItem>
</file>

<file path=customXml/itemProps3.xml><?xml version="1.0" encoding="utf-8"?>
<ds:datastoreItem xmlns:ds="http://schemas.openxmlformats.org/officeDocument/2006/customXml" ds:itemID="{EF947F98-8F61-4CA7-863E-14FFA16EEE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5066</TotalTime>
  <Words>470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Courier New</vt:lpstr>
      <vt:lpstr>Franklin Gothic Book</vt:lpstr>
      <vt:lpstr>Symbol</vt:lpstr>
      <vt:lpstr>Times New Roman</vt:lpstr>
      <vt:lpstr>Crop</vt:lpstr>
      <vt:lpstr>California Council for Affordable Housing Legislative Update </vt:lpstr>
      <vt:lpstr>California State Legislature: Supermajority</vt:lpstr>
      <vt:lpstr>Budget: 2023-2024</vt:lpstr>
      <vt:lpstr>Budget: Affordable Housing</vt:lpstr>
      <vt:lpstr>2023 Legislation-CCAH Sponsor</vt:lpstr>
      <vt:lpstr>2023 Legislation </vt:lpstr>
      <vt:lpstr>Legislation Continued</vt:lpstr>
      <vt:lpstr>2024 issues</vt:lpstr>
      <vt:lpstr>Looking Ahead: Calendar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Policy and  priorities update</dc:title>
  <dc:creator>Madison Dwelley</dc:creator>
  <cp:lastModifiedBy>Melissa Werner</cp:lastModifiedBy>
  <cp:revision>68</cp:revision>
  <dcterms:created xsi:type="dcterms:W3CDTF">2019-02-13T21:43:39Z</dcterms:created>
  <dcterms:modified xsi:type="dcterms:W3CDTF">2023-10-30T20:56:50Z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0x0101005C2F847AECD29749B0879733847E82C0</vt:lpwstr>
  </property>
  <property fmtid="{D5CDD505-2E9C-101B-9397-08002B2CF9AE}" pid="3" name="MediaServiceImageTags">
    <vt:lpwstr/>
  </property>
</Properties>
</file>