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53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DD0596-A309-44E9-BAB0-63D2D8B4060D}" type="doc">
      <dgm:prSet loTypeId="urn:microsoft.com/office/officeart/2016/7/layout/HorizontalActionList" loCatId="List" qsTypeId="urn:microsoft.com/office/officeart/2005/8/quickstyle/simple1" qsCatId="simple" csTypeId="urn:microsoft.com/office/officeart/2005/8/colors/accent1_2" csCatId="accent1" phldr="1"/>
      <dgm:spPr/>
      <dgm:t>
        <a:bodyPr/>
        <a:lstStyle/>
        <a:p>
          <a:endParaRPr lang="en-US"/>
        </a:p>
      </dgm:t>
    </dgm:pt>
    <dgm:pt modelId="{45B5AB4A-5F4D-40DA-BFE8-46AEB3A7DDD5}">
      <dgm:prSet custT="1"/>
      <dgm:spPr/>
      <dgm:t>
        <a:bodyPr/>
        <a:lstStyle/>
        <a:p>
          <a:r>
            <a:rPr lang="en-US" sz="2400" dirty="0"/>
            <a:t>Join</a:t>
          </a:r>
        </a:p>
      </dgm:t>
    </dgm:pt>
    <dgm:pt modelId="{35593BA4-0DF2-474A-A02D-8D9DD68B2FA0}" type="parTrans" cxnId="{BB55F925-10C5-446C-A52A-52444A15F7E2}">
      <dgm:prSet/>
      <dgm:spPr/>
      <dgm:t>
        <a:bodyPr/>
        <a:lstStyle/>
        <a:p>
          <a:endParaRPr lang="en-US"/>
        </a:p>
      </dgm:t>
    </dgm:pt>
    <dgm:pt modelId="{FF8C383D-E5BC-4045-85C4-4165DBB00C3E}" type="sibTrans" cxnId="{BB55F925-10C5-446C-A52A-52444A15F7E2}">
      <dgm:prSet/>
      <dgm:spPr/>
      <dgm:t>
        <a:bodyPr/>
        <a:lstStyle/>
        <a:p>
          <a:endParaRPr lang="en-US"/>
        </a:p>
      </dgm:t>
    </dgm:pt>
    <dgm:pt modelId="{A48E3FAD-8895-4271-B62F-8FA9894FB639}">
      <dgm:prSet custT="1"/>
      <dgm:spPr/>
      <dgm:t>
        <a:bodyPr/>
        <a:lstStyle/>
        <a:p>
          <a:r>
            <a:rPr lang="en-US" sz="2400" dirty="0"/>
            <a:t>Join Coalition to support budget asks.</a:t>
          </a:r>
        </a:p>
      </dgm:t>
    </dgm:pt>
    <dgm:pt modelId="{551ACD4C-79D4-4E53-AD42-45CD72B4D3C5}" type="parTrans" cxnId="{30A56209-E414-42F5-950F-53F3770D51E4}">
      <dgm:prSet/>
      <dgm:spPr/>
      <dgm:t>
        <a:bodyPr/>
        <a:lstStyle/>
        <a:p>
          <a:endParaRPr lang="en-US"/>
        </a:p>
      </dgm:t>
    </dgm:pt>
    <dgm:pt modelId="{9B6D5F3C-874F-474B-A180-559BDFF1A57A}" type="sibTrans" cxnId="{30A56209-E414-42F5-950F-53F3770D51E4}">
      <dgm:prSet/>
      <dgm:spPr/>
      <dgm:t>
        <a:bodyPr/>
        <a:lstStyle/>
        <a:p>
          <a:endParaRPr lang="en-US"/>
        </a:p>
      </dgm:t>
    </dgm:pt>
    <dgm:pt modelId="{D197B91D-5079-42C3-99B2-EC34512E9402}">
      <dgm:prSet custT="1"/>
      <dgm:spPr/>
      <dgm:t>
        <a:bodyPr/>
        <a:lstStyle/>
        <a:p>
          <a:r>
            <a:rPr lang="en-US" sz="2400" dirty="0"/>
            <a:t>Commit</a:t>
          </a:r>
          <a:br>
            <a:rPr lang="en-US" sz="2400" dirty="0"/>
          </a:br>
          <a:r>
            <a:rPr lang="en-US" sz="2400" dirty="0"/>
            <a:t>Time/Money</a:t>
          </a:r>
        </a:p>
      </dgm:t>
    </dgm:pt>
    <dgm:pt modelId="{AECFE068-1A29-4968-9BDA-C5B342600C0B}" type="parTrans" cxnId="{A552F511-BF08-4F53-8819-BF44BE496680}">
      <dgm:prSet/>
      <dgm:spPr/>
      <dgm:t>
        <a:bodyPr/>
        <a:lstStyle/>
        <a:p>
          <a:endParaRPr lang="en-US"/>
        </a:p>
      </dgm:t>
    </dgm:pt>
    <dgm:pt modelId="{888CA9FD-1788-4B6B-8935-BF60F00A96DF}" type="sibTrans" cxnId="{A552F511-BF08-4F53-8819-BF44BE496680}">
      <dgm:prSet/>
      <dgm:spPr/>
      <dgm:t>
        <a:bodyPr/>
        <a:lstStyle/>
        <a:p>
          <a:endParaRPr lang="en-US"/>
        </a:p>
      </dgm:t>
    </dgm:pt>
    <dgm:pt modelId="{6C9A0D05-F5EE-4C31-93B5-CA7C94294975}">
      <dgm:prSet custT="1"/>
      <dgm:spPr/>
      <dgm:t>
        <a:bodyPr/>
        <a:lstStyle/>
        <a:p>
          <a:r>
            <a:rPr lang="en-US" sz="2400" dirty="0"/>
            <a:t>ACA 1 and ACA 13 on November ballot.</a:t>
          </a:r>
        </a:p>
      </dgm:t>
    </dgm:pt>
    <dgm:pt modelId="{ACB4AE33-F014-48BA-8265-C2F7E498A8DA}" type="parTrans" cxnId="{2C179CE6-C858-4431-827D-4153097FEB58}">
      <dgm:prSet/>
      <dgm:spPr/>
      <dgm:t>
        <a:bodyPr/>
        <a:lstStyle/>
        <a:p>
          <a:endParaRPr lang="en-US"/>
        </a:p>
      </dgm:t>
    </dgm:pt>
    <dgm:pt modelId="{36B36CA1-0F44-4EE8-95C4-FD2D323AB8D2}" type="sibTrans" cxnId="{2C179CE6-C858-4431-827D-4153097FEB58}">
      <dgm:prSet/>
      <dgm:spPr/>
      <dgm:t>
        <a:bodyPr/>
        <a:lstStyle/>
        <a:p>
          <a:endParaRPr lang="en-US"/>
        </a:p>
      </dgm:t>
    </dgm:pt>
    <dgm:pt modelId="{9CA4B845-928D-43EB-8F80-9583DD859FA9}">
      <dgm:prSet custT="1"/>
      <dgm:spPr/>
      <dgm:t>
        <a:bodyPr/>
        <a:lstStyle/>
        <a:p>
          <a:r>
            <a:rPr lang="en-US" sz="2400" dirty="0"/>
            <a:t>Commit</a:t>
          </a:r>
          <a:br>
            <a:rPr lang="en-US" sz="2400" dirty="0"/>
          </a:br>
          <a:r>
            <a:rPr lang="en-US" sz="2400" dirty="0"/>
            <a:t>Time/Money</a:t>
          </a:r>
        </a:p>
      </dgm:t>
    </dgm:pt>
    <dgm:pt modelId="{01A7BEF5-EF08-433F-BB93-31F9954B0ABA}" type="parTrans" cxnId="{2BB3A03C-0021-4C48-856F-821594DF1D53}">
      <dgm:prSet/>
      <dgm:spPr/>
      <dgm:t>
        <a:bodyPr/>
        <a:lstStyle/>
        <a:p>
          <a:endParaRPr lang="en-US"/>
        </a:p>
      </dgm:t>
    </dgm:pt>
    <dgm:pt modelId="{BD5A2428-7CC3-4E52-B121-06EFD278BCE4}" type="sibTrans" cxnId="{2BB3A03C-0021-4C48-856F-821594DF1D53}">
      <dgm:prSet/>
      <dgm:spPr/>
      <dgm:t>
        <a:bodyPr/>
        <a:lstStyle/>
        <a:p>
          <a:endParaRPr lang="en-US"/>
        </a:p>
      </dgm:t>
    </dgm:pt>
    <dgm:pt modelId="{3A2504A1-3125-49D0-A9DA-0DCC98338216}">
      <dgm:prSet custT="1"/>
      <dgm:spPr/>
      <dgm:t>
        <a:bodyPr/>
        <a:lstStyle/>
        <a:p>
          <a:pPr>
            <a:buFont typeface="Wingdings" panose="05000000000000000000" pitchFamily="2" charset="2"/>
            <a:buChar char="ü"/>
          </a:pPr>
          <a:r>
            <a:rPr lang="en-US" sz="2000" b="1" dirty="0"/>
            <a:t>AB 531 (Irwin) </a:t>
          </a:r>
          <a:br>
            <a:rPr lang="en-US" sz="2000" dirty="0"/>
          </a:br>
          <a:r>
            <a:rPr lang="en-US" sz="2000" dirty="0"/>
            <a:t>March, 2024</a:t>
          </a:r>
        </a:p>
      </dgm:t>
    </dgm:pt>
    <dgm:pt modelId="{0AEA4708-5235-43E7-B616-361E17C025AD}" type="parTrans" cxnId="{9366D9F1-439B-4D31-8C2F-714991FB3C08}">
      <dgm:prSet/>
      <dgm:spPr/>
      <dgm:t>
        <a:bodyPr/>
        <a:lstStyle/>
        <a:p>
          <a:endParaRPr lang="en-US"/>
        </a:p>
      </dgm:t>
    </dgm:pt>
    <dgm:pt modelId="{F0768C47-EF56-4EF4-896B-33781D4318D7}" type="sibTrans" cxnId="{9366D9F1-439B-4D31-8C2F-714991FB3C08}">
      <dgm:prSet/>
      <dgm:spPr/>
      <dgm:t>
        <a:bodyPr/>
        <a:lstStyle/>
        <a:p>
          <a:endParaRPr lang="en-US"/>
        </a:p>
      </dgm:t>
    </dgm:pt>
    <dgm:pt modelId="{C425AB4F-5B56-49F1-92D9-440A29725876}">
      <dgm:prSet custT="1"/>
      <dgm:spPr/>
      <dgm:t>
        <a:bodyPr/>
        <a:lstStyle/>
        <a:p>
          <a:pPr>
            <a:buFont typeface="Wingdings" panose="05000000000000000000" pitchFamily="2" charset="2"/>
            <a:buChar char="ü"/>
          </a:pPr>
          <a:r>
            <a:rPr lang="en-US" sz="2000" b="1" dirty="0"/>
            <a:t>The Behavioral Health Infrastructure Bond Act  </a:t>
          </a:r>
          <a:r>
            <a:rPr lang="en-US" sz="2000" dirty="0"/>
            <a:t>$6,380 B</a:t>
          </a:r>
        </a:p>
      </dgm:t>
    </dgm:pt>
    <dgm:pt modelId="{6EC23915-D8CA-4873-9BCC-5CFBAD75C9A2}" type="parTrans" cxnId="{6F0181BE-BAE3-4D51-B7B7-E096CD2A13E1}">
      <dgm:prSet/>
      <dgm:spPr/>
      <dgm:t>
        <a:bodyPr/>
        <a:lstStyle/>
        <a:p>
          <a:endParaRPr lang="en-US"/>
        </a:p>
      </dgm:t>
    </dgm:pt>
    <dgm:pt modelId="{DD2BB60B-8987-4750-A215-073CDC85CA3B}" type="sibTrans" cxnId="{6F0181BE-BAE3-4D51-B7B7-E096CD2A13E1}">
      <dgm:prSet/>
      <dgm:spPr/>
      <dgm:t>
        <a:bodyPr/>
        <a:lstStyle/>
        <a:p>
          <a:endParaRPr lang="en-US"/>
        </a:p>
      </dgm:t>
    </dgm:pt>
    <dgm:pt modelId="{CBA76E70-88E4-4E46-ABEB-A1C1E6AE11AE}">
      <dgm:prSet custT="1"/>
      <dgm:spPr/>
      <dgm:t>
        <a:bodyPr/>
        <a:lstStyle/>
        <a:p>
          <a:pPr>
            <a:buFont typeface="Wingdings" panose="05000000000000000000" pitchFamily="2" charset="2"/>
            <a:buChar char="ü"/>
          </a:pPr>
          <a:r>
            <a:rPr lang="de-DE" sz="2000" b="1" dirty="0"/>
            <a:t>AB 1657 (Wicks) </a:t>
          </a:r>
          <a:r>
            <a:rPr lang="de-DE" sz="2000" dirty="0"/>
            <a:t>November, 2024</a:t>
          </a:r>
          <a:endParaRPr lang="en-US" sz="2000" dirty="0"/>
        </a:p>
      </dgm:t>
    </dgm:pt>
    <dgm:pt modelId="{B1E1A476-7EE6-4425-8759-E685CABBE6D0}" type="parTrans" cxnId="{55E46757-F5ED-40D8-8759-B2DF8E7CC6F3}">
      <dgm:prSet/>
      <dgm:spPr/>
      <dgm:t>
        <a:bodyPr/>
        <a:lstStyle/>
        <a:p>
          <a:endParaRPr lang="en-US"/>
        </a:p>
      </dgm:t>
    </dgm:pt>
    <dgm:pt modelId="{BDD938D3-4B83-4519-9C1D-4CB5B204A300}" type="sibTrans" cxnId="{55E46757-F5ED-40D8-8759-B2DF8E7CC6F3}">
      <dgm:prSet/>
      <dgm:spPr/>
      <dgm:t>
        <a:bodyPr/>
        <a:lstStyle/>
        <a:p>
          <a:endParaRPr lang="en-US"/>
        </a:p>
      </dgm:t>
    </dgm:pt>
    <dgm:pt modelId="{D43CB8BD-8B46-46BB-A7CD-778128001E03}">
      <dgm:prSet custT="1"/>
      <dgm:spPr/>
      <dgm:t>
        <a:bodyPr/>
        <a:lstStyle/>
        <a:p>
          <a:pPr>
            <a:buFont typeface="Wingdings" panose="05000000000000000000" pitchFamily="2" charset="2"/>
            <a:buChar char="ü"/>
          </a:pPr>
          <a:r>
            <a:rPr lang="en-US" sz="1925" b="1" dirty="0"/>
            <a:t>Funding for HCD Programs  </a:t>
          </a:r>
          <a:r>
            <a:rPr lang="en-US" sz="2000" dirty="0"/>
            <a:t>$10 Billion</a:t>
          </a:r>
        </a:p>
      </dgm:t>
    </dgm:pt>
    <dgm:pt modelId="{CDC279B9-569A-456B-90D6-890714F763F1}" type="parTrans" cxnId="{70BDA869-CBD8-4500-8A76-DCCDBA65DA8D}">
      <dgm:prSet/>
      <dgm:spPr/>
      <dgm:t>
        <a:bodyPr/>
        <a:lstStyle/>
        <a:p>
          <a:endParaRPr lang="en-US"/>
        </a:p>
      </dgm:t>
    </dgm:pt>
    <dgm:pt modelId="{69AD78CE-FD1F-4109-A423-812DC1352F52}" type="sibTrans" cxnId="{70BDA869-CBD8-4500-8A76-DCCDBA65DA8D}">
      <dgm:prSet/>
      <dgm:spPr/>
      <dgm:t>
        <a:bodyPr/>
        <a:lstStyle/>
        <a:p>
          <a:endParaRPr lang="en-US"/>
        </a:p>
      </dgm:t>
    </dgm:pt>
    <dgm:pt modelId="{C790E2D1-81C8-4E2B-AF07-7C1D9DDEFE02}">
      <dgm:prSet custT="1"/>
      <dgm:spPr/>
      <dgm:t>
        <a:bodyPr/>
        <a:lstStyle/>
        <a:p>
          <a:pPr>
            <a:buFont typeface="Wingdings" panose="05000000000000000000" pitchFamily="2" charset="2"/>
            <a:buChar char="ü"/>
          </a:pPr>
          <a:endParaRPr lang="en-US" sz="2000" dirty="0"/>
        </a:p>
      </dgm:t>
    </dgm:pt>
    <dgm:pt modelId="{B8C1E872-C044-4817-A6FC-F791C2D42CA8}" type="parTrans" cxnId="{DC501836-526D-4863-BD3A-4664FDE6422A}">
      <dgm:prSet/>
      <dgm:spPr/>
      <dgm:t>
        <a:bodyPr/>
        <a:lstStyle/>
        <a:p>
          <a:endParaRPr lang="en-US"/>
        </a:p>
      </dgm:t>
    </dgm:pt>
    <dgm:pt modelId="{83D81220-248E-407E-91C8-7BAD9B1F5E74}" type="sibTrans" cxnId="{DC501836-526D-4863-BD3A-4664FDE6422A}">
      <dgm:prSet/>
      <dgm:spPr/>
      <dgm:t>
        <a:bodyPr/>
        <a:lstStyle/>
        <a:p>
          <a:endParaRPr lang="en-US"/>
        </a:p>
      </dgm:t>
    </dgm:pt>
    <dgm:pt modelId="{09BDCACB-B7A5-4CDE-AE87-9A77B2041BC3}" type="pres">
      <dgm:prSet presAssocID="{20DD0596-A309-44E9-BAB0-63D2D8B4060D}" presName="Name0" presStyleCnt="0">
        <dgm:presLayoutVars>
          <dgm:dir/>
          <dgm:animLvl val="lvl"/>
          <dgm:resizeHandles val="exact"/>
        </dgm:presLayoutVars>
      </dgm:prSet>
      <dgm:spPr/>
    </dgm:pt>
    <dgm:pt modelId="{DCF253F1-C7F9-41ED-81BD-C8C957429C65}" type="pres">
      <dgm:prSet presAssocID="{45B5AB4A-5F4D-40DA-BFE8-46AEB3A7DDD5}" presName="composite" presStyleCnt="0"/>
      <dgm:spPr/>
    </dgm:pt>
    <dgm:pt modelId="{7480F445-F693-4EDC-B592-0066EDAB39E0}" type="pres">
      <dgm:prSet presAssocID="{45B5AB4A-5F4D-40DA-BFE8-46AEB3A7DDD5}" presName="parTx" presStyleLbl="alignNode1" presStyleIdx="0" presStyleCnt="3">
        <dgm:presLayoutVars>
          <dgm:chMax val="0"/>
          <dgm:chPref val="0"/>
        </dgm:presLayoutVars>
      </dgm:prSet>
      <dgm:spPr/>
    </dgm:pt>
    <dgm:pt modelId="{287B6EF9-03C0-44D9-BABB-3A33855B24EE}" type="pres">
      <dgm:prSet presAssocID="{45B5AB4A-5F4D-40DA-BFE8-46AEB3A7DDD5}" presName="desTx" presStyleLbl="alignAccFollowNode1" presStyleIdx="0" presStyleCnt="3" custScaleX="100000">
        <dgm:presLayoutVars/>
      </dgm:prSet>
      <dgm:spPr/>
    </dgm:pt>
    <dgm:pt modelId="{14B5E027-073B-474E-8C02-386BD5E453A9}" type="pres">
      <dgm:prSet presAssocID="{FF8C383D-E5BC-4045-85C4-4165DBB00C3E}" presName="space" presStyleCnt="0"/>
      <dgm:spPr/>
    </dgm:pt>
    <dgm:pt modelId="{F8ABD111-A986-492A-B12A-79ED0FC87549}" type="pres">
      <dgm:prSet presAssocID="{D197B91D-5079-42C3-99B2-EC34512E9402}" presName="composite" presStyleCnt="0"/>
      <dgm:spPr/>
    </dgm:pt>
    <dgm:pt modelId="{0D03E3B0-CCDD-4C80-99F6-30141DEA2550}" type="pres">
      <dgm:prSet presAssocID="{D197B91D-5079-42C3-99B2-EC34512E9402}" presName="parTx" presStyleLbl="alignNode1" presStyleIdx="1" presStyleCnt="3">
        <dgm:presLayoutVars>
          <dgm:chMax val="0"/>
          <dgm:chPref val="0"/>
        </dgm:presLayoutVars>
      </dgm:prSet>
      <dgm:spPr/>
    </dgm:pt>
    <dgm:pt modelId="{1B82B7F6-3BB2-434E-9E63-C71E6D3D73BA}" type="pres">
      <dgm:prSet presAssocID="{D197B91D-5079-42C3-99B2-EC34512E9402}" presName="desTx" presStyleLbl="alignAccFollowNode1" presStyleIdx="1" presStyleCnt="3">
        <dgm:presLayoutVars/>
      </dgm:prSet>
      <dgm:spPr/>
    </dgm:pt>
    <dgm:pt modelId="{015136BC-694B-4ECB-ACD3-52A4F1C8C133}" type="pres">
      <dgm:prSet presAssocID="{888CA9FD-1788-4B6B-8935-BF60F00A96DF}" presName="space" presStyleCnt="0"/>
      <dgm:spPr/>
    </dgm:pt>
    <dgm:pt modelId="{4460B09D-1549-430C-A2E0-015EC0DDAECD}" type="pres">
      <dgm:prSet presAssocID="{9CA4B845-928D-43EB-8F80-9583DD859FA9}" presName="composite" presStyleCnt="0"/>
      <dgm:spPr/>
    </dgm:pt>
    <dgm:pt modelId="{6F2F0D88-7155-4910-8294-4651C2BAE7EA}" type="pres">
      <dgm:prSet presAssocID="{9CA4B845-928D-43EB-8F80-9583DD859FA9}" presName="parTx" presStyleLbl="alignNode1" presStyleIdx="2" presStyleCnt="3">
        <dgm:presLayoutVars>
          <dgm:chMax val="0"/>
          <dgm:chPref val="0"/>
        </dgm:presLayoutVars>
      </dgm:prSet>
      <dgm:spPr/>
    </dgm:pt>
    <dgm:pt modelId="{A4312D80-58BA-4D0D-9D43-FF13FFA0FBEB}" type="pres">
      <dgm:prSet presAssocID="{9CA4B845-928D-43EB-8F80-9583DD859FA9}" presName="desTx" presStyleLbl="alignAccFollowNode1" presStyleIdx="2" presStyleCnt="3">
        <dgm:presLayoutVars/>
      </dgm:prSet>
      <dgm:spPr/>
    </dgm:pt>
  </dgm:ptLst>
  <dgm:cxnLst>
    <dgm:cxn modelId="{30A56209-E414-42F5-950F-53F3770D51E4}" srcId="{45B5AB4A-5F4D-40DA-BFE8-46AEB3A7DDD5}" destId="{A48E3FAD-8895-4271-B62F-8FA9894FB639}" srcOrd="0" destOrd="0" parTransId="{551ACD4C-79D4-4E53-AD42-45CD72B4D3C5}" sibTransId="{9B6D5F3C-874F-474B-A180-559BDFF1A57A}"/>
    <dgm:cxn modelId="{78D31A0A-6ED6-41B5-AC29-27856860FED6}" type="presOf" srcId="{9CA4B845-928D-43EB-8F80-9583DD859FA9}" destId="{6F2F0D88-7155-4910-8294-4651C2BAE7EA}" srcOrd="0" destOrd="0" presId="urn:microsoft.com/office/officeart/2016/7/layout/HorizontalActionList"/>
    <dgm:cxn modelId="{A552F511-BF08-4F53-8819-BF44BE496680}" srcId="{20DD0596-A309-44E9-BAB0-63D2D8B4060D}" destId="{D197B91D-5079-42C3-99B2-EC34512E9402}" srcOrd="1" destOrd="0" parTransId="{AECFE068-1A29-4968-9BDA-C5B342600C0B}" sibTransId="{888CA9FD-1788-4B6B-8935-BF60F00A96DF}"/>
    <dgm:cxn modelId="{BB55F925-10C5-446C-A52A-52444A15F7E2}" srcId="{20DD0596-A309-44E9-BAB0-63D2D8B4060D}" destId="{45B5AB4A-5F4D-40DA-BFE8-46AEB3A7DDD5}" srcOrd="0" destOrd="0" parTransId="{35593BA4-0DF2-474A-A02D-8D9DD68B2FA0}" sibTransId="{FF8C383D-E5BC-4045-85C4-4165DBB00C3E}"/>
    <dgm:cxn modelId="{DC501836-526D-4863-BD3A-4664FDE6422A}" srcId="{9CA4B845-928D-43EB-8F80-9583DD859FA9}" destId="{C790E2D1-81C8-4E2B-AF07-7C1D9DDEFE02}" srcOrd="4" destOrd="0" parTransId="{B8C1E872-C044-4817-A6FC-F791C2D42CA8}" sibTransId="{83D81220-248E-407E-91C8-7BAD9B1F5E74}"/>
    <dgm:cxn modelId="{2BB3A03C-0021-4C48-856F-821594DF1D53}" srcId="{20DD0596-A309-44E9-BAB0-63D2D8B4060D}" destId="{9CA4B845-928D-43EB-8F80-9583DD859FA9}" srcOrd="2" destOrd="0" parTransId="{01A7BEF5-EF08-433F-BB93-31F9954B0ABA}" sibTransId="{BD5A2428-7CC3-4E52-B121-06EFD278BCE4}"/>
    <dgm:cxn modelId="{A0655860-B2F2-4FAA-8164-257E36E1416E}" type="presOf" srcId="{C425AB4F-5B56-49F1-92D9-440A29725876}" destId="{A4312D80-58BA-4D0D-9D43-FF13FFA0FBEB}" srcOrd="0" destOrd="1" presId="urn:microsoft.com/office/officeart/2016/7/layout/HorizontalActionList"/>
    <dgm:cxn modelId="{48F45563-5ED7-49FA-9FD6-37FB61A2B594}" type="presOf" srcId="{D43CB8BD-8B46-46BB-A7CD-778128001E03}" destId="{A4312D80-58BA-4D0D-9D43-FF13FFA0FBEB}" srcOrd="0" destOrd="3" presId="urn:microsoft.com/office/officeart/2016/7/layout/HorizontalActionList"/>
    <dgm:cxn modelId="{70BDA869-CBD8-4500-8A76-DCCDBA65DA8D}" srcId="{9CA4B845-928D-43EB-8F80-9583DD859FA9}" destId="{D43CB8BD-8B46-46BB-A7CD-778128001E03}" srcOrd="3" destOrd="0" parTransId="{CDC279B9-569A-456B-90D6-890714F763F1}" sibTransId="{69AD78CE-FD1F-4109-A423-812DC1352F52}"/>
    <dgm:cxn modelId="{55E46757-F5ED-40D8-8759-B2DF8E7CC6F3}" srcId="{9CA4B845-928D-43EB-8F80-9583DD859FA9}" destId="{CBA76E70-88E4-4E46-ABEB-A1C1E6AE11AE}" srcOrd="2" destOrd="0" parTransId="{B1E1A476-7EE6-4425-8759-E685CABBE6D0}" sibTransId="{BDD938D3-4B83-4519-9C1D-4CB5B204A300}"/>
    <dgm:cxn modelId="{A1BAFB80-1CF6-4B13-96EB-48C3A45208B2}" type="presOf" srcId="{6C9A0D05-F5EE-4C31-93B5-CA7C94294975}" destId="{1B82B7F6-3BB2-434E-9E63-C71E6D3D73BA}" srcOrd="0" destOrd="0" presId="urn:microsoft.com/office/officeart/2016/7/layout/HorizontalActionList"/>
    <dgm:cxn modelId="{173EC894-DD1D-4B97-BA9C-4F7ABC9CC04E}" type="presOf" srcId="{C790E2D1-81C8-4E2B-AF07-7C1D9DDEFE02}" destId="{A4312D80-58BA-4D0D-9D43-FF13FFA0FBEB}" srcOrd="0" destOrd="4" presId="urn:microsoft.com/office/officeart/2016/7/layout/HorizontalActionList"/>
    <dgm:cxn modelId="{52A3E1AC-E027-4FDA-B9B7-10EFA3832B0F}" type="presOf" srcId="{D197B91D-5079-42C3-99B2-EC34512E9402}" destId="{0D03E3B0-CCDD-4C80-99F6-30141DEA2550}" srcOrd="0" destOrd="0" presId="urn:microsoft.com/office/officeart/2016/7/layout/HorizontalActionList"/>
    <dgm:cxn modelId="{D2343BAD-A1B2-49C5-ADDF-E6C7F0BDA115}" type="presOf" srcId="{3A2504A1-3125-49D0-A9DA-0DCC98338216}" destId="{A4312D80-58BA-4D0D-9D43-FF13FFA0FBEB}" srcOrd="0" destOrd="0" presId="urn:microsoft.com/office/officeart/2016/7/layout/HorizontalActionList"/>
    <dgm:cxn modelId="{6F0181BE-BAE3-4D51-B7B7-E096CD2A13E1}" srcId="{9CA4B845-928D-43EB-8F80-9583DD859FA9}" destId="{C425AB4F-5B56-49F1-92D9-440A29725876}" srcOrd="1" destOrd="0" parTransId="{6EC23915-D8CA-4873-9BCC-5CFBAD75C9A2}" sibTransId="{DD2BB60B-8987-4750-A215-073CDC85CA3B}"/>
    <dgm:cxn modelId="{B42BB7BE-9E89-49F2-B118-157544929B1B}" type="presOf" srcId="{45B5AB4A-5F4D-40DA-BFE8-46AEB3A7DDD5}" destId="{7480F445-F693-4EDC-B592-0066EDAB39E0}" srcOrd="0" destOrd="0" presId="urn:microsoft.com/office/officeart/2016/7/layout/HorizontalActionList"/>
    <dgm:cxn modelId="{FB90B6C6-159A-436D-81E8-106CC806F364}" type="presOf" srcId="{20DD0596-A309-44E9-BAB0-63D2D8B4060D}" destId="{09BDCACB-B7A5-4CDE-AE87-9A77B2041BC3}" srcOrd="0" destOrd="0" presId="urn:microsoft.com/office/officeart/2016/7/layout/HorizontalActionList"/>
    <dgm:cxn modelId="{C91944C9-F619-4944-ABD7-8BCFB0C8DCC8}" type="presOf" srcId="{CBA76E70-88E4-4E46-ABEB-A1C1E6AE11AE}" destId="{A4312D80-58BA-4D0D-9D43-FF13FFA0FBEB}" srcOrd="0" destOrd="2" presId="urn:microsoft.com/office/officeart/2016/7/layout/HorizontalActionList"/>
    <dgm:cxn modelId="{4B12D8CD-0967-458B-8F66-5F3BDCBBD1CD}" type="presOf" srcId="{A48E3FAD-8895-4271-B62F-8FA9894FB639}" destId="{287B6EF9-03C0-44D9-BABB-3A33855B24EE}" srcOrd="0" destOrd="0" presId="urn:microsoft.com/office/officeart/2016/7/layout/HorizontalActionList"/>
    <dgm:cxn modelId="{2C179CE6-C858-4431-827D-4153097FEB58}" srcId="{D197B91D-5079-42C3-99B2-EC34512E9402}" destId="{6C9A0D05-F5EE-4C31-93B5-CA7C94294975}" srcOrd="0" destOrd="0" parTransId="{ACB4AE33-F014-48BA-8265-C2F7E498A8DA}" sibTransId="{36B36CA1-0F44-4EE8-95C4-FD2D323AB8D2}"/>
    <dgm:cxn modelId="{9366D9F1-439B-4D31-8C2F-714991FB3C08}" srcId="{9CA4B845-928D-43EB-8F80-9583DD859FA9}" destId="{3A2504A1-3125-49D0-A9DA-0DCC98338216}" srcOrd="0" destOrd="0" parTransId="{0AEA4708-5235-43E7-B616-361E17C025AD}" sibTransId="{F0768C47-EF56-4EF4-896B-33781D4318D7}"/>
    <dgm:cxn modelId="{99BEEE96-63C6-4DBC-90CB-CE3EB49EC238}" type="presParOf" srcId="{09BDCACB-B7A5-4CDE-AE87-9A77B2041BC3}" destId="{DCF253F1-C7F9-41ED-81BD-C8C957429C65}" srcOrd="0" destOrd="0" presId="urn:microsoft.com/office/officeart/2016/7/layout/HorizontalActionList"/>
    <dgm:cxn modelId="{0926F69D-60B4-456D-8E96-BD80D0F9469B}" type="presParOf" srcId="{DCF253F1-C7F9-41ED-81BD-C8C957429C65}" destId="{7480F445-F693-4EDC-B592-0066EDAB39E0}" srcOrd="0" destOrd="0" presId="urn:microsoft.com/office/officeart/2016/7/layout/HorizontalActionList"/>
    <dgm:cxn modelId="{BD0AE142-3CC0-4EB9-932F-5DBE377187C5}" type="presParOf" srcId="{DCF253F1-C7F9-41ED-81BD-C8C957429C65}" destId="{287B6EF9-03C0-44D9-BABB-3A33855B24EE}" srcOrd="1" destOrd="0" presId="urn:microsoft.com/office/officeart/2016/7/layout/HorizontalActionList"/>
    <dgm:cxn modelId="{EA7ADEC8-0CA5-442C-BAC6-1999331B413E}" type="presParOf" srcId="{09BDCACB-B7A5-4CDE-AE87-9A77B2041BC3}" destId="{14B5E027-073B-474E-8C02-386BD5E453A9}" srcOrd="1" destOrd="0" presId="urn:microsoft.com/office/officeart/2016/7/layout/HorizontalActionList"/>
    <dgm:cxn modelId="{A44022CE-259F-4977-83B1-15B7BD6698BE}" type="presParOf" srcId="{09BDCACB-B7A5-4CDE-AE87-9A77B2041BC3}" destId="{F8ABD111-A986-492A-B12A-79ED0FC87549}" srcOrd="2" destOrd="0" presId="urn:microsoft.com/office/officeart/2016/7/layout/HorizontalActionList"/>
    <dgm:cxn modelId="{C1611887-EE47-4134-B9EC-7629984C698F}" type="presParOf" srcId="{F8ABD111-A986-492A-B12A-79ED0FC87549}" destId="{0D03E3B0-CCDD-4C80-99F6-30141DEA2550}" srcOrd="0" destOrd="0" presId="urn:microsoft.com/office/officeart/2016/7/layout/HorizontalActionList"/>
    <dgm:cxn modelId="{DC33F2B2-0380-4613-BD61-BC3B640DA01E}" type="presParOf" srcId="{F8ABD111-A986-492A-B12A-79ED0FC87549}" destId="{1B82B7F6-3BB2-434E-9E63-C71E6D3D73BA}" srcOrd="1" destOrd="0" presId="urn:microsoft.com/office/officeart/2016/7/layout/HorizontalActionList"/>
    <dgm:cxn modelId="{CFBED131-B781-4DE5-969E-A2EBC6656EAF}" type="presParOf" srcId="{09BDCACB-B7A5-4CDE-AE87-9A77B2041BC3}" destId="{015136BC-694B-4ECB-ACD3-52A4F1C8C133}" srcOrd="3" destOrd="0" presId="urn:microsoft.com/office/officeart/2016/7/layout/HorizontalActionList"/>
    <dgm:cxn modelId="{BB90B7CE-3C8F-43D5-9EAC-13C3B761CA15}" type="presParOf" srcId="{09BDCACB-B7A5-4CDE-AE87-9A77B2041BC3}" destId="{4460B09D-1549-430C-A2E0-015EC0DDAECD}" srcOrd="4" destOrd="0" presId="urn:microsoft.com/office/officeart/2016/7/layout/HorizontalActionList"/>
    <dgm:cxn modelId="{19B6E9BC-6C4A-4599-8B22-717CFAD42245}" type="presParOf" srcId="{4460B09D-1549-430C-A2E0-015EC0DDAECD}" destId="{6F2F0D88-7155-4910-8294-4651C2BAE7EA}" srcOrd="0" destOrd="0" presId="urn:microsoft.com/office/officeart/2016/7/layout/HorizontalActionList"/>
    <dgm:cxn modelId="{2BC74FA6-E436-401F-926D-778580951E49}" type="presParOf" srcId="{4460B09D-1549-430C-A2E0-015EC0DDAECD}" destId="{A4312D80-58BA-4D0D-9D43-FF13FFA0FBEB}" srcOrd="1" destOrd="0" presId="urn:microsoft.com/office/officeart/2016/7/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80F445-F693-4EDC-B592-0066EDAB39E0}">
      <dsp:nvSpPr>
        <dsp:cNvPr id="0" name=""/>
        <dsp:cNvSpPr/>
      </dsp:nvSpPr>
      <dsp:spPr>
        <a:xfrm>
          <a:off x="12499" y="490"/>
          <a:ext cx="3347621" cy="100428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4537" tIns="264537" rIns="264537" bIns="264537" numCol="1" spcCol="1270" anchor="ctr" anchorCtr="0">
          <a:noAutofit/>
        </a:bodyPr>
        <a:lstStyle/>
        <a:p>
          <a:pPr marL="0" lvl="0" indent="0" algn="ctr" defTabSz="1066800">
            <a:lnSpc>
              <a:spcPct val="90000"/>
            </a:lnSpc>
            <a:spcBef>
              <a:spcPct val="0"/>
            </a:spcBef>
            <a:spcAft>
              <a:spcPct val="35000"/>
            </a:spcAft>
            <a:buNone/>
          </a:pPr>
          <a:r>
            <a:rPr lang="en-US" sz="2400" kern="1200" dirty="0"/>
            <a:t>Join</a:t>
          </a:r>
        </a:p>
      </dsp:txBody>
      <dsp:txXfrm>
        <a:off x="12499" y="490"/>
        <a:ext cx="3347621" cy="1004286"/>
      </dsp:txXfrm>
    </dsp:sp>
    <dsp:sp modelId="{287B6EF9-03C0-44D9-BABB-3A33855B24EE}">
      <dsp:nvSpPr>
        <dsp:cNvPr id="0" name=""/>
        <dsp:cNvSpPr/>
      </dsp:nvSpPr>
      <dsp:spPr>
        <a:xfrm>
          <a:off x="12499" y="1004777"/>
          <a:ext cx="3347621" cy="335075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671" tIns="330671" rIns="330671" bIns="330671" numCol="1" spcCol="1270" anchor="t" anchorCtr="0">
          <a:noAutofit/>
        </a:bodyPr>
        <a:lstStyle/>
        <a:p>
          <a:pPr marL="0" lvl="0" indent="0" algn="l" defTabSz="1066800">
            <a:lnSpc>
              <a:spcPct val="90000"/>
            </a:lnSpc>
            <a:spcBef>
              <a:spcPct val="0"/>
            </a:spcBef>
            <a:spcAft>
              <a:spcPct val="35000"/>
            </a:spcAft>
            <a:buNone/>
          </a:pPr>
          <a:r>
            <a:rPr lang="en-US" sz="2400" kern="1200" dirty="0"/>
            <a:t>Join Coalition to support budget asks.</a:t>
          </a:r>
        </a:p>
      </dsp:txBody>
      <dsp:txXfrm>
        <a:off x="12499" y="1004777"/>
        <a:ext cx="3347621" cy="3350758"/>
      </dsp:txXfrm>
    </dsp:sp>
    <dsp:sp modelId="{0D03E3B0-CCDD-4C80-99F6-30141DEA2550}">
      <dsp:nvSpPr>
        <dsp:cNvPr id="0" name=""/>
        <dsp:cNvSpPr/>
      </dsp:nvSpPr>
      <dsp:spPr>
        <a:xfrm>
          <a:off x="3467910" y="490"/>
          <a:ext cx="3347621" cy="100428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4537" tIns="264537" rIns="264537" bIns="264537" numCol="1" spcCol="1270" anchor="ctr" anchorCtr="0">
          <a:noAutofit/>
        </a:bodyPr>
        <a:lstStyle/>
        <a:p>
          <a:pPr marL="0" lvl="0" indent="0" algn="ctr" defTabSz="1066800">
            <a:lnSpc>
              <a:spcPct val="90000"/>
            </a:lnSpc>
            <a:spcBef>
              <a:spcPct val="0"/>
            </a:spcBef>
            <a:spcAft>
              <a:spcPct val="35000"/>
            </a:spcAft>
            <a:buNone/>
          </a:pPr>
          <a:r>
            <a:rPr lang="en-US" sz="2400" kern="1200" dirty="0"/>
            <a:t>Commit</a:t>
          </a:r>
          <a:br>
            <a:rPr lang="en-US" sz="2400" kern="1200" dirty="0"/>
          </a:br>
          <a:r>
            <a:rPr lang="en-US" sz="2400" kern="1200" dirty="0"/>
            <a:t>Time/Money</a:t>
          </a:r>
        </a:p>
      </dsp:txBody>
      <dsp:txXfrm>
        <a:off x="3467910" y="490"/>
        <a:ext cx="3347621" cy="1004286"/>
      </dsp:txXfrm>
    </dsp:sp>
    <dsp:sp modelId="{1B82B7F6-3BB2-434E-9E63-C71E6D3D73BA}">
      <dsp:nvSpPr>
        <dsp:cNvPr id="0" name=""/>
        <dsp:cNvSpPr/>
      </dsp:nvSpPr>
      <dsp:spPr>
        <a:xfrm>
          <a:off x="3467910" y="1004777"/>
          <a:ext cx="3347621" cy="335075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671" tIns="330671" rIns="330671" bIns="330671" numCol="1" spcCol="1270" anchor="t" anchorCtr="0">
          <a:noAutofit/>
        </a:bodyPr>
        <a:lstStyle/>
        <a:p>
          <a:pPr marL="0" lvl="0" indent="0" algn="l" defTabSz="1066800">
            <a:lnSpc>
              <a:spcPct val="90000"/>
            </a:lnSpc>
            <a:spcBef>
              <a:spcPct val="0"/>
            </a:spcBef>
            <a:spcAft>
              <a:spcPct val="35000"/>
            </a:spcAft>
            <a:buNone/>
          </a:pPr>
          <a:r>
            <a:rPr lang="en-US" sz="2400" kern="1200" dirty="0"/>
            <a:t>ACA 1 and ACA 13 on November ballot.</a:t>
          </a:r>
        </a:p>
      </dsp:txBody>
      <dsp:txXfrm>
        <a:off x="3467910" y="1004777"/>
        <a:ext cx="3347621" cy="3350758"/>
      </dsp:txXfrm>
    </dsp:sp>
    <dsp:sp modelId="{6F2F0D88-7155-4910-8294-4651C2BAE7EA}">
      <dsp:nvSpPr>
        <dsp:cNvPr id="0" name=""/>
        <dsp:cNvSpPr/>
      </dsp:nvSpPr>
      <dsp:spPr>
        <a:xfrm>
          <a:off x="6923321" y="490"/>
          <a:ext cx="3347621" cy="100428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4537" tIns="264537" rIns="264537" bIns="264537" numCol="1" spcCol="1270" anchor="ctr" anchorCtr="0">
          <a:noAutofit/>
        </a:bodyPr>
        <a:lstStyle/>
        <a:p>
          <a:pPr marL="0" lvl="0" indent="0" algn="ctr" defTabSz="1066800">
            <a:lnSpc>
              <a:spcPct val="90000"/>
            </a:lnSpc>
            <a:spcBef>
              <a:spcPct val="0"/>
            </a:spcBef>
            <a:spcAft>
              <a:spcPct val="35000"/>
            </a:spcAft>
            <a:buNone/>
          </a:pPr>
          <a:r>
            <a:rPr lang="en-US" sz="2400" kern="1200" dirty="0"/>
            <a:t>Commit</a:t>
          </a:r>
          <a:br>
            <a:rPr lang="en-US" sz="2400" kern="1200" dirty="0"/>
          </a:br>
          <a:r>
            <a:rPr lang="en-US" sz="2400" kern="1200" dirty="0"/>
            <a:t>Time/Money</a:t>
          </a:r>
        </a:p>
      </dsp:txBody>
      <dsp:txXfrm>
        <a:off x="6923321" y="490"/>
        <a:ext cx="3347621" cy="1004286"/>
      </dsp:txXfrm>
    </dsp:sp>
    <dsp:sp modelId="{A4312D80-58BA-4D0D-9D43-FF13FFA0FBEB}">
      <dsp:nvSpPr>
        <dsp:cNvPr id="0" name=""/>
        <dsp:cNvSpPr/>
      </dsp:nvSpPr>
      <dsp:spPr>
        <a:xfrm>
          <a:off x="6923321" y="1004777"/>
          <a:ext cx="3347621" cy="335075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671" tIns="330671" rIns="330671" bIns="330671" numCol="1" spcCol="1270" anchor="t" anchorCtr="0">
          <a:noAutofit/>
        </a:bodyPr>
        <a:lstStyle/>
        <a:p>
          <a:pPr marL="0" lvl="0" indent="0" algn="l" defTabSz="889000">
            <a:lnSpc>
              <a:spcPct val="90000"/>
            </a:lnSpc>
            <a:spcBef>
              <a:spcPct val="0"/>
            </a:spcBef>
            <a:spcAft>
              <a:spcPct val="35000"/>
            </a:spcAft>
            <a:buFont typeface="Wingdings" panose="05000000000000000000" pitchFamily="2" charset="2"/>
            <a:buNone/>
          </a:pPr>
          <a:r>
            <a:rPr lang="en-US" sz="2000" b="1" kern="1200" dirty="0"/>
            <a:t>AB 531 (Irwin) </a:t>
          </a:r>
          <a:br>
            <a:rPr lang="en-US" sz="2000" kern="1200" dirty="0"/>
          </a:br>
          <a:r>
            <a:rPr lang="en-US" sz="2000" kern="1200" dirty="0"/>
            <a:t>March, 2024</a:t>
          </a:r>
        </a:p>
        <a:p>
          <a:pPr marL="0" lvl="0" indent="0" algn="l" defTabSz="889000">
            <a:lnSpc>
              <a:spcPct val="90000"/>
            </a:lnSpc>
            <a:spcBef>
              <a:spcPct val="0"/>
            </a:spcBef>
            <a:spcAft>
              <a:spcPct val="35000"/>
            </a:spcAft>
            <a:buFont typeface="Wingdings" panose="05000000000000000000" pitchFamily="2" charset="2"/>
            <a:buNone/>
          </a:pPr>
          <a:r>
            <a:rPr lang="en-US" sz="2000" b="1" kern="1200" dirty="0"/>
            <a:t>The Behavioral Health Infrastructure Bond Act  </a:t>
          </a:r>
          <a:r>
            <a:rPr lang="en-US" sz="2000" kern="1200" dirty="0"/>
            <a:t>$6,380 B</a:t>
          </a:r>
        </a:p>
        <a:p>
          <a:pPr marL="0" lvl="0" indent="0" algn="l" defTabSz="889000">
            <a:lnSpc>
              <a:spcPct val="90000"/>
            </a:lnSpc>
            <a:spcBef>
              <a:spcPct val="0"/>
            </a:spcBef>
            <a:spcAft>
              <a:spcPct val="35000"/>
            </a:spcAft>
            <a:buFont typeface="Wingdings" panose="05000000000000000000" pitchFamily="2" charset="2"/>
            <a:buNone/>
          </a:pPr>
          <a:r>
            <a:rPr lang="de-DE" sz="2000" b="1" kern="1200" dirty="0"/>
            <a:t>AB 1657 (Wicks) </a:t>
          </a:r>
          <a:r>
            <a:rPr lang="de-DE" sz="2000" kern="1200" dirty="0"/>
            <a:t>November, 2024</a:t>
          </a:r>
          <a:endParaRPr lang="en-US" sz="2000" kern="1200" dirty="0"/>
        </a:p>
        <a:p>
          <a:pPr marL="0" lvl="0" indent="0" algn="l" defTabSz="855662">
            <a:lnSpc>
              <a:spcPct val="90000"/>
            </a:lnSpc>
            <a:spcBef>
              <a:spcPct val="0"/>
            </a:spcBef>
            <a:spcAft>
              <a:spcPct val="35000"/>
            </a:spcAft>
            <a:buFont typeface="Wingdings" panose="05000000000000000000" pitchFamily="2" charset="2"/>
            <a:buNone/>
          </a:pPr>
          <a:r>
            <a:rPr lang="en-US" sz="1925" b="1" kern="1200" dirty="0"/>
            <a:t>Funding for HCD Programs  </a:t>
          </a:r>
          <a:r>
            <a:rPr lang="en-US" sz="2000" kern="1200" dirty="0"/>
            <a:t>$10 Billion</a:t>
          </a:r>
        </a:p>
        <a:p>
          <a:pPr marL="0" lvl="0" indent="0" algn="l" defTabSz="889000">
            <a:lnSpc>
              <a:spcPct val="90000"/>
            </a:lnSpc>
            <a:spcBef>
              <a:spcPct val="0"/>
            </a:spcBef>
            <a:spcAft>
              <a:spcPct val="35000"/>
            </a:spcAft>
            <a:buFont typeface="Wingdings" panose="05000000000000000000" pitchFamily="2" charset="2"/>
            <a:buNone/>
          </a:pPr>
          <a:endParaRPr lang="en-US" sz="2000" kern="1200" dirty="0"/>
        </a:p>
      </dsp:txBody>
      <dsp:txXfrm>
        <a:off x="6923321" y="1004777"/>
        <a:ext cx="3347621" cy="3350758"/>
      </dsp:txXfrm>
    </dsp:sp>
  </dsp:spTree>
</dsp:drawing>
</file>

<file path=ppt/diagrams/layout1.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A6C1D-78F4-297A-0D61-BAF55D53D9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CEAACA-B61A-E696-CF6C-926B846669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6A7FA-6C93-DA43-60E4-0A822341DA88}"/>
              </a:ext>
            </a:extLst>
          </p:cNvPr>
          <p:cNvSpPr>
            <a:spLocks noGrp="1"/>
          </p:cNvSpPr>
          <p:nvPr>
            <p:ph type="dt" sz="half" idx="10"/>
          </p:nvPr>
        </p:nvSpPr>
        <p:spPr/>
        <p:txBody>
          <a:bodyPr/>
          <a:lstStyle/>
          <a:p>
            <a:fld id="{DFE07730-0C88-4E8B-B46F-7C73A5D35407}" type="datetimeFigureOut">
              <a:rPr lang="en-US" smtClean="0"/>
              <a:t>10/30/2023</a:t>
            </a:fld>
            <a:endParaRPr lang="en-US"/>
          </a:p>
        </p:txBody>
      </p:sp>
      <p:sp>
        <p:nvSpPr>
          <p:cNvPr id="5" name="Footer Placeholder 4">
            <a:extLst>
              <a:ext uri="{FF2B5EF4-FFF2-40B4-BE49-F238E27FC236}">
                <a16:creationId xmlns:a16="http://schemas.microsoft.com/office/drawing/2014/main" id="{89672996-0CC5-7493-BEF4-8BD3D5B7A3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759574-D2DB-FDAF-2D26-4E5BECE279C7}"/>
              </a:ext>
            </a:extLst>
          </p:cNvPr>
          <p:cNvSpPr>
            <a:spLocks noGrp="1"/>
          </p:cNvSpPr>
          <p:nvPr>
            <p:ph type="sldNum" sz="quarter" idx="12"/>
          </p:nvPr>
        </p:nvSpPr>
        <p:spPr/>
        <p:txBody>
          <a:bodyPr/>
          <a:lstStyle/>
          <a:p>
            <a:fld id="{16730E98-6E0C-4705-A052-49BDE65761FA}" type="slidenum">
              <a:rPr lang="en-US" smtClean="0"/>
              <a:t>‹#›</a:t>
            </a:fld>
            <a:endParaRPr lang="en-US"/>
          </a:p>
        </p:txBody>
      </p:sp>
    </p:spTree>
    <p:extLst>
      <p:ext uri="{BB962C8B-B14F-4D97-AF65-F5344CB8AC3E}">
        <p14:creationId xmlns:p14="http://schemas.microsoft.com/office/powerpoint/2010/main" val="2937707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18ED1-F0C4-2EA7-6288-E7AD3487175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C5B102-4DC6-3B50-EEDA-C75275AAEE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999B0D-1C3F-A489-BE99-DD5D965C68C0}"/>
              </a:ext>
            </a:extLst>
          </p:cNvPr>
          <p:cNvSpPr>
            <a:spLocks noGrp="1"/>
          </p:cNvSpPr>
          <p:nvPr>
            <p:ph type="dt" sz="half" idx="10"/>
          </p:nvPr>
        </p:nvSpPr>
        <p:spPr/>
        <p:txBody>
          <a:bodyPr/>
          <a:lstStyle/>
          <a:p>
            <a:fld id="{DFE07730-0C88-4E8B-B46F-7C73A5D35407}" type="datetimeFigureOut">
              <a:rPr lang="en-US" smtClean="0"/>
              <a:t>10/30/2023</a:t>
            </a:fld>
            <a:endParaRPr lang="en-US"/>
          </a:p>
        </p:txBody>
      </p:sp>
      <p:sp>
        <p:nvSpPr>
          <p:cNvPr id="5" name="Footer Placeholder 4">
            <a:extLst>
              <a:ext uri="{FF2B5EF4-FFF2-40B4-BE49-F238E27FC236}">
                <a16:creationId xmlns:a16="http://schemas.microsoft.com/office/drawing/2014/main" id="{0AC099FE-E383-BF38-13C2-A9A4CE09BE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8E2460-619B-BB4C-74FD-84F713450C5A}"/>
              </a:ext>
            </a:extLst>
          </p:cNvPr>
          <p:cNvSpPr>
            <a:spLocks noGrp="1"/>
          </p:cNvSpPr>
          <p:nvPr>
            <p:ph type="sldNum" sz="quarter" idx="12"/>
          </p:nvPr>
        </p:nvSpPr>
        <p:spPr/>
        <p:txBody>
          <a:bodyPr/>
          <a:lstStyle/>
          <a:p>
            <a:fld id="{16730E98-6E0C-4705-A052-49BDE65761FA}" type="slidenum">
              <a:rPr lang="en-US" smtClean="0"/>
              <a:t>‹#›</a:t>
            </a:fld>
            <a:endParaRPr lang="en-US"/>
          </a:p>
        </p:txBody>
      </p:sp>
    </p:spTree>
    <p:extLst>
      <p:ext uri="{BB962C8B-B14F-4D97-AF65-F5344CB8AC3E}">
        <p14:creationId xmlns:p14="http://schemas.microsoft.com/office/powerpoint/2010/main" val="985253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566A8C-7C64-DD90-D535-CF9269CDE7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EC3DA9-4618-D5D9-B575-ED0C3F0BE2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2F3411-1192-E326-FB79-75B6DB779CDF}"/>
              </a:ext>
            </a:extLst>
          </p:cNvPr>
          <p:cNvSpPr>
            <a:spLocks noGrp="1"/>
          </p:cNvSpPr>
          <p:nvPr>
            <p:ph type="dt" sz="half" idx="10"/>
          </p:nvPr>
        </p:nvSpPr>
        <p:spPr/>
        <p:txBody>
          <a:bodyPr/>
          <a:lstStyle/>
          <a:p>
            <a:fld id="{DFE07730-0C88-4E8B-B46F-7C73A5D35407}" type="datetimeFigureOut">
              <a:rPr lang="en-US" smtClean="0"/>
              <a:t>10/30/2023</a:t>
            </a:fld>
            <a:endParaRPr lang="en-US"/>
          </a:p>
        </p:txBody>
      </p:sp>
      <p:sp>
        <p:nvSpPr>
          <p:cNvPr id="5" name="Footer Placeholder 4">
            <a:extLst>
              <a:ext uri="{FF2B5EF4-FFF2-40B4-BE49-F238E27FC236}">
                <a16:creationId xmlns:a16="http://schemas.microsoft.com/office/drawing/2014/main" id="{066D7A4D-FD2F-6BAF-8165-33FC9CD8C8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366DD-CD92-CD4B-506B-A0C08A190C66}"/>
              </a:ext>
            </a:extLst>
          </p:cNvPr>
          <p:cNvSpPr>
            <a:spLocks noGrp="1"/>
          </p:cNvSpPr>
          <p:nvPr>
            <p:ph type="sldNum" sz="quarter" idx="12"/>
          </p:nvPr>
        </p:nvSpPr>
        <p:spPr/>
        <p:txBody>
          <a:bodyPr/>
          <a:lstStyle/>
          <a:p>
            <a:fld id="{16730E98-6E0C-4705-A052-49BDE65761FA}" type="slidenum">
              <a:rPr lang="en-US" smtClean="0"/>
              <a:t>‹#›</a:t>
            </a:fld>
            <a:endParaRPr lang="en-US"/>
          </a:p>
        </p:txBody>
      </p:sp>
    </p:spTree>
    <p:extLst>
      <p:ext uri="{BB962C8B-B14F-4D97-AF65-F5344CB8AC3E}">
        <p14:creationId xmlns:p14="http://schemas.microsoft.com/office/powerpoint/2010/main" val="2911436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F0E7F-6DC2-9EE6-4EBC-4037C72B96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E35194-19B5-E73B-08CA-180FD15F65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C547BE-4423-21A6-A12A-59CC37D065E5}"/>
              </a:ext>
            </a:extLst>
          </p:cNvPr>
          <p:cNvSpPr>
            <a:spLocks noGrp="1"/>
          </p:cNvSpPr>
          <p:nvPr>
            <p:ph type="dt" sz="half" idx="10"/>
          </p:nvPr>
        </p:nvSpPr>
        <p:spPr/>
        <p:txBody>
          <a:bodyPr/>
          <a:lstStyle/>
          <a:p>
            <a:fld id="{DFE07730-0C88-4E8B-B46F-7C73A5D35407}" type="datetimeFigureOut">
              <a:rPr lang="en-US" smtClean="0"/>
              <a:t>10/30/2023</a:t>
            </a:fld>
            <a:endParaRPr lang="en-US"/>
          </a:p>
        </p:txBody>
      </p:sp>
      <p:sp>
        <p:nvSpPr>
          <p:cNvPr id="5" name="Footer Placeholder 4">
            <a:extLst>
              <a:ext uri="{FF2B5EF4-FFF2-40B4-BE49-F238E27FC236}">
                <a16:creationId xmlns:a16="http://schemas.microsoft.com/office/drawing/2014/main" id="{316BB90B-398B-98AD-D7E7-913ED25896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00D1C6-FE49-3327-783B-4D8271F16836}"/>
              </a:ext>
            </a:extLst>
          </p:cNvPr>
          <p:cNvSpPr>
            <a:spLocks noGrp="1"/>
          </p:cNvSpPr>
          <p:nvPr>
            <p:ph type="sldNum" sz="quarter" idx="12"/>
          </p:nvPr>
        </p:nvSpPr>
        <p:spPr/>
        <p:txBody>
          <a:bodyPr/>
          <a:lstStyle/>
          <a:p>
            <a:fld id="{16730E98-6E0C-4705-A052-49BDE65761FA}" type="slidenum">
              <a:rPr lang="en-US" smtClean="0"/>
              <a:t>‹#›</a:t>
            </a:fld>
            <a:endParaRPr lang="en-US"/>
          </a:p>
        </p:txBody>
      </p:sp>
    </p:spTree>
    <p:extLst>
      <p:ext uri="{BB962C8B-B14F-4D97-AF65-F5344CB8AC3E}">
        <p14:creationId xmlns:p14="http://schemas.microsoft.com/office/powerpoint/2010/main" val="3063761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9523C-172C-8B42-AE9C-5925E31E1E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E8421A-1EA1-CFA7-FA43-718AE01D66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7CD588-48F3-4165-CBA9-42C2229D9D3B}"/>
              </a:ext>
            </a:extLst>
          </p:cNvPr>
          <p:cNvSpPr>
            <a:spLocks noGrp="1"/>
          </p:cNvSpPr>
          <p:nvPr>
            <p:ph type="dt" sz="half" idx="10"/>
          </p:nvPr>
        </p:nvSpPr>
        <p:spPr/>
        <p:txBody>
          <a:bodyPr/>
          <a:lstStyle/>
          <a:p>
            <a:fld id="{DFE07730-0C88-4E8B-B46F-7C73A5D35407}" type="datetimeFigureOut">
              <a:rPr lang="en-US" smtClean="0"/>
              <a:t>10/30/2023</a:t>
            </a:fld>
            <a:endParaRPr lang="en-US"/>
          </a:p>
        </p:txBody>
      </p:sp>
      <p:sp>
        <p:nvSpPr>
          <p:cNvPr id="5" name="Footer Placeholder 4">
            <a:extLst>
              <a:ext uri="{FF2B5EF4-FFF2-40B4-BE49-F238E27FC236}">
                <a16:creationId xmlns:a16="http://schemas.microsoft.com/office/drawing/2014/main" id="{0658C354-711B-8B8F-DA0E-8DEEA20F54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331D91-BCDE-0B19-D1E5-681576764083}"/>
              </a:ext>
            </a:extLst>
          </p:cNvPr>
          <p:cNvSpPr>
            <a:spLocks noGrp="1"/>
          </p:cNvSpPr>
          <p:nvPr>
            <p:ph type="sldNum" sz="quarter" idx="12"/>
          </p:nvPr>
        </p:nvSpPr>
        <p:spPr/>
        <p:txBody>
          <a:bodyPr/>
          <a:lstStyle/>
          <a:p>
            <a:fld id="{16730E98-6E0C-4705-A052-49BDE65761FA}" type="slidenum">
              <a:rPr lang="en-US" smtClean="0"/>
              <a:t>‹#›</a:t>
            </a:fld>
            <a:endParaRPr lang="en-US"/>
          </a:p>
        </p:txBody>
      </p:sp>
    </p:spTree>
    <p:extLst>
      <p:ext uri="{BB962C8B-B14F-4D97-AF65-F5344CB8AC3E}">
        <p14:creationId xmlns:p14="http://schemas.microsoft.com/office/powerpoint/2010/main" val="284098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AC5CE-74D6-608C-5902-8DF4B9CB9C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092012-39A5-A47E-93A7-3E5B955BA8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5055E7-2D55-79E3-AA59-33A2844490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E36481-383B-4A2D-1023-45D7ABEB3137}"/>
              </a:ext>
            </a:extLst>
          </p:cNvPr>
          <p:cNvSpPr>
            <a:spLocks noGrp="1"/>
          </p:cNvSpPr>
          <p:nvPr>
            <p:ph type="dt" sz="half" idx="10"/>
          </p:nvPr>
        </p:nvSpPr>
        <p:spPr/>
        <p:txBody>
          <a:bodyPr/>
          <a:lstStyle/>
          <a:p>
            <a:fld id="{DFE07730-0C88-4E8B-B46F-7C73A5D35407}" type="datetimeFigureOut">
              <a:rPr lang="en-US" smtClean="0"/>
              <a:t>10/30/2023</a:t>
            </a:fld>
            <a:endParaRPr lang="en-US"/>
          </a:p>
        </p:txBody>
      </p:sp>
      <p:sp>
        <p:nvSpPr>
          <p:cNvPr id="6" name="Footer Placeholder 5">
            <a:extLst>
              <a:ext uri="{FF2B5EF4-FFF2-40B4-BE49-F238E27FC236}">
                <a16:creationId xmlns:a16="http://schemas.microsoft.com/office/drawing/2014/main" id="{283F584B-A7C4-7F9A-CD16-6A52F7E643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3FBA40-3952-88B0-6E32-273C2883D818}"/>
              </a:ext>
            </a:extLst>
          </p:cNvPr>
          <p:cNvSpPr>
            <a:spLocks noGrp="1"/>
          </p:cNvSpPr>
          <p:nvPr>
            <p:ph type="sldNum" sz="quarter" idx="12"/>
          </p:nvPr>
        </p:nvSpPr>
        <p:spPr/>
        <p:txBody>
          <a:bodyPr/>
          <a:lstStyle/>
          <a:p>
            <a:fld id="{16730E98-6E0C-4705-A052-49BDE65761FA}" type="slidenum">
              <a:rPr lang="en-US" smtClean="0"/>
              <a:t>‹#›</a:t>
            </a:fld>
            <a:endParaRPr lang="en-US"/>
          </a:p>
        </p:txBody>
      </p:sp>
    </p:spTree>
    <p:extLst>
      <p:ext uri="{BB962C8B-B14F-4D97-AF65-F5344CB8AC3E}">
        <p14:creationId xmlns:p14="http://schemas.microsoft.com/office/powerpoint/2010/main" val="369706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0AB96-3481-3036-9DF2-89D37F9E84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3391F6-691B-1F6B-EEB6-3EED9343AF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4625F1-F88F-70AC-36C6-F0C036289B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2ACBFB-008A-7DDE-A43E-41CC57A193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E96764-C239-D550-9694-B5A0520893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68BB68-E7C1-A4CC-86C4-D0F142FD10EE}"/>
              </a:ext>
            </a:extLst>
          </p:cNvPr>
          <p:cNvSpPr>
            <a:spLocks noGrp="1"/>
          </p:cNvSpPr>
          <p:nvPr>
            <p:ph type="dt" sz="half" idx="10"/>
          </p:nvPr>
        </p:nvSpPr>
        <p:spPr/>
        <p:txBody>
          <a:bodyPr/>
          <a:lstStyle/>
          <a:p>
            <a:fld id="{DFE07730-0C88-4E8B-B46F-7C73A5D35407}" type="datetimeFigureOut">
              <a:rPr lang="en-US" smtClean="0"/>
              <a:t>10/30/2023</a:t>
            </a:fld>
            <a:endParaRPr lang="en-US"/>
          </a:p>
        </p:txBody>
      </p:sp>
      <p:sp>
        <p:nvSpPr>
          <p:cNvPr id="8" name="Footer Placeholder 7">
            <a:extLst>
              <a:ext uri="{FF2B5EF4-FFF2-40B4-BE49-F238E27FC236}">
                <a16:creationId xmlns:a16="http://schemas.microsoft.com/office/drawing/2014/main" id="{E5748A44-0C59-6454-628C-77DE8FEA3A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CF7B13-F388-77B4-326A-CD88D44F04BC}"/>
              </a:ext>
            </a:extLst>
          </p:cNvPr>
          <p:cNvSpPr>
            <a:spLocks noGrp="1"/>
          </p:cNvSpPr>
          <p:nvPr>
            <p:ph type="sldNum" sz="quarter" idx="12"/>
          </p:nvPr>
        </p:nvSpPr>
        <p:spPr/>
        <p:txBody>
          <a:bodyPr/>
          <a:lstStyle/>
          <a:p>
            <a:fld id="{16730E98-6E0C-4705-A052-49BDE65761FA}" type="slidenum">
              <a:rPr lang="en-US" smtClean="0"/>
              <a:t>‹#›</a:t>
            </a:fld>
            <a:endParaRPr lang="en-US"/>
          </a:p>
        </p:txBody>
      </p:sp>
    </p:spTree>
    <p:extLst>
      <p:ext uri="{BB962C8B-B14F-4D97-AF65-F5344CB8AC3E}">
        <p14:creationId xmlns:p14="http://schemas.microsoft.com/office/powerpoint/2010/main" val="3342635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97505-367A-D2C8-AD6C-CDBBCFA708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E4D051-F1BE-1F25-977C-FB00843B366F}"/>
              </a:ext>
            </a:extLst>
          </p:cNvPr>
          <p:cNvSpPr>
            <a:spLocks noGrp="1"/>
          </p:cNvSpPr>
          <p:nvPr>
            <p:ph type="dt" sz="half" idx="10"/>
          </p:nvPr>
        </p:nvSpPr>
        <p:spPr/>
        <p:txBody>
          <a:bodyPr/>
          <a:lstStyle/>
          <a:p>
            <a:fld id="{DFE07730-0C88-4E8B-B46F-7C73A5D35407}" type="datetimeFigureOut">
              <a:rPr lang="en-US" smtClean="0"/>
              <a:t>10/30/2023</a:t>
            </a:fld>
            <a:endParaRPr lang="en-US"/>
          </a:p>
        </p:txBody>
      </p:sp>
      <p:sp>
        <p:nvSpPr>
          <p:cNvPr id="4" name="Footer Placeholder 3">
            <a:extLst>
              <a:ext uri="{FF2B5EF4-FFF2-40B4-BE49-F238E27FC236}">
                <a16:creationId xmlns:a16="http://schemas.microsoft.com/office/drawing/2014/main" id="{13F7BA77-2F03-0762-80D3-5AC3209154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0BDBDB-3314-E37D-E790-E6237E739AAD}"/>
              </a:ext>
            </a:extLst>
          </p:cNvPr>
          <p:cNvSpPr>
            <a:spLocks noGrp="1"/>
          </p:cNvSpPr>
          <p:nvPr>
            <p:ph type="sldNum" sz="quarter" idx="12"/>
          </p:nvPr>
        </p:nvSpPr>
        <p:spPr/>
        <p:txBody>
          <a:bodyPr/>
          <a:lstStyle/>
          <a:p>
            <a:fld id="{16730E98-6E0C-4705-A052-49BDE65761FA}" type="slidenum">
              <a:rPr lang="en-US" smtClean="0"/>
              <a:t>‹#›</a:t>
            </a:fld>
            <a:endParaRPr lang="en-US"/>
          </a:p>
        </p:txBody>
      </p:sp>
    </p:spTree>
    <p:extLst>
      <p:ext uri="{BB962C8B-B14F-4D97-AF65-F5344CB8AC3E}">
        <p14:creationId xmlns:p14="http://schemas.microsoft.com/office/powerpoint/2010/main" val="4281608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7E3A3D-349C-D242-1425-9C289A8EC8DE}"/>
              </a:ext>
            </a:extLst>
          </p:cNvPr>
          <p:cNvSpPr>
            <a:spLocks noGrp="1"/>
          </p:cNvSpPr>
          <p:nvPr>
            <p:ph type="dt" sz="half" idx="10"/>
          </p:nvPr>
        </p:nvSpPr>
        <p:spPr/>
        <p:txBody>
          <a:bodyPr/>
          <a:lstStyle/>
          <a:p>
            <a:fld id="{DFE07730-0C88-4E8B-B46F-7C73A5D35407}" type="datetimeFigureOut">
              <a:rPr lang="en-US" smtClean="0"/>
              <a:t>10/30/2023</a:t>
            </a:fld>
            <a:endParaRPr lang="en-US"/>
          </a:p>
        </p:txBody>
      </p:sp>
      <p:sp>
        <p:nvSpPr>
          <p:cNvPr id="3" name="Footer Placeholder 2">
            <a:extLst>
              <a:ext uri="{FF2B5EF4-FFF2-40B4-BE49-F238E27FC236}">
                <a16:creationId xmlns:a16="http://schemas.microsoft.com/office/drawing/2014/main" id="{C2FFD673-0C69-799C-B5BF-A756097ECE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952712-D731-227B-0640-32578E4A8407}"/>
              </a:ext>
            </a:extLst>
          </p:cNvPr>
          <p:cNvSpPr>
            <a:spLocks noGrp="1"/>
          </p:cNvSpPr>
          <p:nvPr>
            <p:ph type="sldNum" sz="quarter" idx="12"/>
          </p:nvPr>
        </p:nvSpPr>
        <p:spPr/>
        <p:txBody>
          <a:bodyPr/>
          <a:lstStyle/>
          <a:p>
            <a:fld id="{16730E98-6E0C-4705-A052-49BDE65761FA}" type="slidenum">
              <a:rPr lang="en-US" smtClean="0"/>
              <a:t>‹#›</a:t>
            </a:fld>
            <a:endParaRPr lang="en-US"/>
          </a:p>
        </p:txBody>
      </p:sp>
    </p:spTree>
    <p:extLst>
      <p:ext uri="{BB962C8B-B14F-4D97-AF65-F5344CB8AC3E}">
        <p14:creationId xmlns:p14="http://schemas.microsoft.com/office/powerpoint/2010/main" val="951232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F176F-EDD6-ADD9-C35D-B9D05302DF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8E1D9F-877B-C941-9421-5E5024927A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A25E98-F95D-197E-4521-6BA0DD1118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645F71-580F-4F8D-72A5-FD3A13336E49}"/>
              </a:ext>
            </a:extLst>
          </p:cNvPr>
          <p:cNvSpPr>
            <a:spLocks noGrp="1"/>
          </p:cNvSpPr>
          <p:nvPr>
            <p:ph type="dt" sz="half" idx="10"/>
          </p:nvPr>
        </p:nvSpPr>
        <p:spPr/>
        <p:txBody>
          <a:bodyPr/>
          <a:lstStyle/>
          <a:p>
            <a:fld id="{DFE07730-0C88-4E8B-B46F-7C73A5D35407}" type="datetimeFigureOut">
              <a:rPr lang="en-US" smtClean="0"/>
              <a:t>10/30/2023</a:t>
            </a:fld>
            <a:endParaRPr lang="en-US"/>
          </a:p>
        </p:txBody>
      </p:sp>
      <p:sp>
        <p:nvSpPr>
          <p:cNvPr id="6" name="Footer Placeholder 5">
            <a:extLst>
              <a:ext uri="{FF2B5EF4-FFF2-40B4-BE49-F238E27FC236}">
                <a16:creationId xmlns:a16="http://schemas.microsoft.com/office/drawing/2014/main" id="{6DBE4232-DFBC-DF10-6514-5D838F4E6F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840C44-7864-7C63-C612-C9C9596246A4}"/>
              </a:ext>
            </a:extLst>
          </p:cNvPr>
          <p:cNvSpPr>
            <a:spLocks noGrp="1"/>
          </p:cNvSpPr>
          <p:nvPr>
            <p:ph type="sldNum" sz="quarter" idx="12"/>
          </p:nvPr>
        </p:nvSpPr>
        <p:spPr/>
        <p:txBody>
          <a:bodyPr/>
          <a:lstStyle/>
          <a:p>
            <a:fld id="{16730E98-6E0C-4705-A052-49BDE65761FA}" type="slidenum">
              <a:rPr lang="en-US" smtClean="0"/>
              <a:t>‹#›</a:t>
            </a:fld>
            <a:endParaRPr lang="en-US"/>
          </a:p>
        </p:txBody>
      </p:sp>
    </p:spTree>
    <p:extLst>
      <p:ext uri="{BB962C8B-B14F-4D97-AF65-F5344CB8AC3E}">
        <p14:creationId xmlns:p14="http://schemas.microsoft.com/office/powerpoint/2010/main" val="3620453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76C6C-583F-2908-042D-D9A3113D1D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FFCF15-AB4D-8026-0E48-56B8531DA1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3FD398-0134-6482-3D5B-627C937098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39F176-F408-08F9-D821-14425CD0539C}"/>
              </a:ext>
            </a:extLst>
          </p:cNvPr>
          <p:cNvSpPr>
            <a:spLocks noGrp="1"/>
          </p:cNvSpPr>
          <p:nvPr>
            <p:ph type="dt" sz="half" idx="10"/>
          </p:nvPr>
        </p:nvSpPr>
        <p:spPr/>
        <p:txBody>
          <a:bodyPr/>
          <a:lstStyle/>
          <a:p>
            <a:fld id="{DFE07730-0C88-4E8B-B46F-7C73A5D35407}" type="datetimeFigureOut">
              <a:rPr lang="en-US" smtClean="0"/>
              <a:t>10/30/2023</a:t>
            </a:fld>
            <a:endParaRPr lang="en-US"/>
          </a:p>
        </p:txBody>
      </p:sp>
      <p:sp>
        <p:nvSpPr>
          <p:cNvPr id="6" name="Footer Placeholder 5">
            <a:extLst>
              <a:ext uri="{FF2B5EF4-FFF2-40B4-BE49-F238E27FC236}">
                <a16:creationId xmlns:a16="http://schemas.microsoft.com/office/drawing/2014/main" id="{058F7547-980A-EBB1-4759-8A2AA8E90F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B6384C-FBE5-EDF9-1A6F-9CC688F3CBEA}"/>
              </a:ext>
            </a:extLst>
          </p:cNvPr>
          <p:cNvSpPr>
            <a:spLocks noGrp="1"/>
          </p:cNvSpPr>
          <p:nvPr>
            <p:ph type="sldNum" sz="quarter" idx="12"/>
          </p:nvPr>
        </p:nvSpPr>
        <p:spPr/>
        <p:txBody>
          <a:bodyPr/>
          <a:lstStyle/>
          <a:p>
            <a:fld id="{16730E98-6E0C-4705-A052-49BDE65761FA}" type="slidenum">
              <a:rPr lang="en-US" smtClean="0"/>
              <a:t>‹#›</a:t>
            </a:fld>
            <a:endParaRPr lang="en-US"/>
          </a:p>
        </p:txBody>
      </p:sp>
    </p:spTree>
    <p:extLst>
      <p:ext uri="{BB962C8B-B14F-4D97-AF65-F5344CB8AC3E}">
        <p14:creationId xmlns:p14="http://schemas.microsoft.com/office/powerpoint/2010/main" val="2157719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6DCEB7-5168-5B83-BCD5-B02CDCDA4E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E72EE2-2789-296F-6174-1E7AE9C2E2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14FC0B-E2CB-BE46-A3C2-461F5CDC42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07730-0C88-4E8B-B46F-7C73A5D35407}" type="datetimeFigureOut">
              <a:rPr lang="en-US" smtClean="0"/>
              <a:t>10/30/2023</a:t>
            </a:fld>
            <a:endParaRPr lang="en-US"/>
          </a:p>
        </p:txBody>
      </p:sp>
      <p:sp>
        <p:nvSpPr>
          <p:cNvPr id="5" name="Footer Placeholder 4">
            <a:extLst>
              <a:ext uri="{FF2B5EF4-FFF2-40B4-BE49-F238E27FC236}">
                <a16:creationId xmlns:a16="http://schemas.microsoft.com/office/drawing/2014/main" id="{CD6DFDBF-7108-8B1C-F70F-CE2E53ECF0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940B8D-8D99-1CA6-141A-6EC9EC8E59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730E98-6E0C-4705-A052-49BDE65761FA}" type="slidenum">
              <a:rPr lang="en-US" smtClean="0"/>
              <a:t>‹#›</a:t>
            </a:fld>
            <a:endParaRPr lang="en-US"/>
          </a:p>
        </p:txBody>
      </p:sp>
    </p:spTree>
    <p:extLst>
      <p:ext uri="{BB962C8B-B14F-4D97-AF65-F5344CB8AC3E}">
        <p14:creationId xmlns:p14="http://schemas.microsoft.com/office/powerpoint/2010/main" val="52785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red logo&#10;&#10;Description automatically generated">
            <a:extLst>
              <a:ext uri="{FF2B5EF4-FFF2-40B4-BE49-F238E27FC236}">
                <a16:creationId xmlns:a16="http://schemas.microsoft.com/office/drawing/2014/main" id="{E0F8545A-9289-2C07-1891-FBE4D166F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283" y="438912"/>
            <a:ext cx="11902190" cy="36301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A logo for a housing company&#10;&#10;Description automatically generated">
            <a:extLst>
              <a:ext uri="{FF2B5EF4-FFF2-40B4-BE49-F238E27FC236}">
                <a16:creationId xmlns:a16="http://schemas.microsoft.com/office/drawing/2014/main" id="{0D8D5538-9662-34A4-B7DE-9BAE2CE8D5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7070" y="4512374"/>
            <a:ext cx="3961393" cy="15531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13729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Rectangle 3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E829D6-4F08-F80C-954A-E2DDAC307043}"/>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b="1" kern="1200" spc="300" dirty="0">
                <a:solidFill>
                  <a:srgbClr val="FFFFFF"/>
                </a:solidFill>
                <a:latin typeface="+mj-lt"/>
                <a:ea typeface="+mj-ea"/>
                <a:cs typeface="+mj-cs"/>
              </a:rPr>
              <a:t>CEQA</a:t>
            </a:r>
            <a:br>
              <a:rPr lang="en-US" sz="4000" b="1" kern="1200" spc="300" dirty="0">
                <a:solidFill>
                  <a:srgbClr val="FFFFFF"/>
                </a:solidFill>
                <a:latin typeface="+mj-lt"/>
                <a:ea typeface="+mj-ea"/>
                <a:cs typeface="+mj-cs"/>
              </a:rPr>
            </a:br>
            <a:r>
              <a:rPr lang="en-US" sz="4000" b="0" i="1" kern="1200" dirty="0">
                <a:solidFill>
                  <a:srgbClr val="FFFFFF"/>
                </a:solidFill>
                <a:effectLst/>
                <a:latin typeface="+mj-lt"/>
                <a:ea typeface="+mj-ea"/>
                <a:cs typeface="+mj-cs"/>
              </a:rPr>
              <a:t>The California Environmental Quality Act</a:t>
            </a:r>
            <a:endParaRPr lang="en-US" sz="4000" i="1" kern="1200" dirty="0">
              <a:solidFill>
                <a:srgbClr val="FFFFFF"/>
              </a:solidFill>
              <a:latin typeface="+mj-lt"/>
              <a:ea typeface="+mj-ea"/>
              <a:cs typeface="+mj-cs"/>
            </a:endParaRPr>
          </a:p>
        </p:txBody>
      </p:sp>
      <p:sp>
        <p:nvSpPr>
          <p:cNvPr id="7" name="TextBox 6">
            <a:extLst>
              <a:ext uri="{FF2B5EF4-FFF2-40B4-BE49-F238E27FC236}">
                <a16:creationId xmlns:a16="http://schemas.microsoft.com/office/drawing/2014/main" id="{F2015808-AE62-5764-EBDA-A0AF5232E35C}"/>
              </a:ext>
            </a:extLst>
          </p:cNvPr>
          <p:cNvSpPr txBox="1"/>
          <p:nvPr/>
        </p:nvSpPr>
        <p:spPr>
          <a:xfrm>
            <a:off x="4835711" y="929609"/>
            <a:ext cx="6555347" cy="3749041"/>
          </a:xfrm>
          <a:prstGeom prst="rect">
            <a:avLst/>
          </a:prstGeom>
        </p:spPr>
        <p:txBody>
          <a:bodyPr vert="horz" lIns="91440" tIns="45720" rIns="91440" bIns="45720" rtlCol="0" anchor="ctr">
            <a:noAutofit/>
          </a:bodyPr>
          <a:lstStyle/>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endParaRPr lang="en-US" sz="2400" dirty="0"/>
          </a:p>
          <a:p>
            <a:pPr>
              <a:lnSpc>
                <a:spcPct val="90000"/>
              </a:lnSpc>
              <a:spcAft>
                <a:spcPts val="600"/>
              </a:spcAft>
            </a:pPr>
            <a:r>
              <a:rPr lang="en-US" sz="2400" b="1" dirty="0">
                <a:solidFill>
                  <a:srgbClr val="FF0000"/>
                </a:solidFill>
              </a:rPr>
              <a:t>AB1633</a:t>
            </a:r>
            <a:r>
              <a:rPr lang="en-US" sz="2400" dirty="0"/>
              <a:t> (Ting)  Provides that a disapproval under the Housing Accountability Act (HAA) includes a local agency's failure to make a determination of whether a project is exempt from the California Environmental Quality Act (CEQA), abuse of discretion, or failure to adopt certain environmental documents under specified circumstances, and makes several other changes, until January 1, 2031.</a:t>
            </a:r>
          </a:p>
        </p:txBody>
      </p:sp>
      <p:pic>
        <p:nvPicPr>
          <p:cNvPr id="3" name="Picture 2" descr="A logo for a housing company&#10;&#10;Description automatically generated">
            <a:extLst>
              <a:ext uri="{FF2B5EF4-FFF2-40B4-BE49-F238E27FC236}">
                <a16:creationId xmlns:a16="http://schemas.microsoft.com/office/drawing/2014/main" id="{EBA6F133-4F98-1E14-A315-74278E97A0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8376" y="6046954"/>
            <a:ext cx="1278207" cy="5011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descr="A logo with a house and text&#10;&#10;Description automatically generated">
            <a:extLst>
              <a:ext uri="{FF2B5EF4-FFF2-40B4-BE49-F238E27FC236}">
                <a16:creationId xmlns:a16="http://schemas.microsoft.com/office/drawing/2014/main" id="{8DDD4F94-EF14-BCB3-091A-F52C317B36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417" y="5998392"/>
            <a:ext cx="1752076" cy="598270"/>
          </a:xfrm>
          <a:prstGeom prst="rect">
            <a:avLst/>
          </a:prstGeom>
        </p:spPr>
      </p:pic>
    </p:spTree>
    <p:extLst>
      <p:ext uri="{BB962C8B-B14F-4D97-AF65-F5344CB8AC3E}">
        <p14:creationId xmlns:p14="http://schemas.microsoft.com/office/powerpoint/2010/main" val="835724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Rectangle 3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E829D6-4F08-F80C-954A-E2DDAC307043}"/>
              </a:ext>
            </a:extLst>
          </p:cNvPr>
          <p:cNvSpPr>
            <a:spLocks noGrp="1"/>
          </p:cNvSpPr>
          <p:nvPr>
            <p:ph type="title"/>
          </p:nvPr>
        </p:nvSpPr>
        <p:spPr>
          <a:xfrm>
            <a:off x="466722" y="586855"/>
            <a:ext cx="3201366" cy="2119769"/>
          </a:xfrm>
        </p:spPr>
        <p:txBody>
          <a:bodyPr vert="horz" lIns="91440" tIns="45720" rIns="91440" bIns="45720" rtlCol="0" anchor="b">
            <a:normAutofit/>
          </a:bodyPr>
          <a:lstStyle/>
          <a:p>
            <a:pPr algn="r"/>
            <a:r>
              <a:rPr lang="en-US" sz="4000" b="1" kern="1200" spc="300" dirty="0">
                <a:solidFill>
                  <a:srgbClr val="FFFFFF"/>
                </a:solidFill>
                <a:latin typeface="+mj-lt"/>
                <a:ea typeface="+mj-ea"/>
                <a:cs typeface="+mj-cs"/>
              </a:rPr>
              <a:t>ARTICLE 34</a:t>
            </a:r>
            <a:endParaRPr lang="en-US" sz="4000" i="1" kern="1200" dirty="0">
              <a:solidFill>
                <a:srgbClr val="FFFFFF"/>
              </a:solidFill>
              <a:latin typeface="+mj-lt"/>
              <a:ea typeface="+mj-ea"/>
              <a:cs typeface="+mj-cs"/>
            </a:endParaRPr>
          </a:p>
        </p:txBody>
      </p:sp>
      <p:sp>
        <p:nvSpPr>
          <p:cNvPr id="7" name="TextBox 6">
            <a:extLst>
              <a:ext uri="{FF2B5EF4-FFF2-40B4-BE49-F238E27FC236}">
                <a16:creationId xmlns:a16="http://schemas.microsoft.com/office/drawing/2014/main" id="{F2015808-AE62-5764-EBDA-A0AF5232E35C}"/>
              </a:ext>
            </a:extLst>
          </p:cNvPr>
          <p:cNvSpPr txBox="1"/>
          <p:nvPr/>
        </p:nvSpPr>
        <p:spPr>
          <a:xfrm>
            <a:off x="4810259" y="649481"/>
            <a:ext cx="6555347" cy="4599176"/>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en-US" sz="2400" b="1" dirty="0"/>
          </a:p>
          <a:p>
            <a:pPr indent="-228600">
              <a:lnSpc>
                <a:spcPct val="90000"/>
              </a:lnSpc>
              <a:spcAft>
                <a:spcPts val="600"/>
              </a:spcAft>
              <a:buFont typeface="Arial" panose="020B0604020202020204" pitchFamily="34" charset="0"/>
              <a:buChar char="•"/>
            </a:pPr>
            <a:endParaRPr lang="en-US" sz="2400" b="1" dirty="0"/>
          </a:p>
          <a:p>
            <a:pPr>
              <a:lnSpc>
                <a:spcPct val="90000"/>
              </a:lnSpc>
              <a:spcAft>
                <a:spcPts val="600"/>
              </a:spcAft>
            </a:pPr>
            <a:r>
              <a:rPr lang="en-US" sz="2400" b="1" dirty="0">
                <a:solidFill>
                  <a:srgbClr val="FF0000"/>
                </a:solidFill>
              </a:rPr>
              <a:t>SB469</a:t>
            </a:r>
            <a:r>
              <a:rPr lang="en-US" sz="2400" b="1" dirty="0"/>
              <a:t> </a:t>
            </a:r>
            <a:r>
              <a:rPr lang="en-US" sz="2400" dirty="0"/>
              <a:t>(Allen) This bill provides that Article 34 requirements do not apply to housing developments that receive funding from specified state housing programs.</a:t>
            </a:r>
          </a:p>
          <a:p>
            <a:pPr indent="-228600">
              <a:lnSpc>
                <a:spcPct val="90000"/>
              </a:lnSpc>
              <a:spcAft>
                <a:spcPts val="600"/>
              </a:spcAft>
              <a:buFont typeface="Arial" panose="020B0604020202020204" pitchFamily="34" charset="0"/>
              <a:buChar char="•"/>
            </a:pPr>
            <a:endParaRPr lang="en-US" sz="2400" dirty="0"/>
          </a:p>
          <a:p>
            <a:pPr>
              <a:lnSpc>
                <a:spcPct val="90000"/>
              </a:lnSpc>
              <a:spcAft>
                <a:spcPts val="600"/>
              </a:spcAft>
            </a:pPr>
            <a:r>
              <a:rPr lang="en-US" sz="2400" dirty="0"/>
              <a:t>BCSH, HCD, CalHFA, AHSC Federal and State Housing Tax Credits</a:t>
            </a:r>
          </a:p>
        </p:txBody>
      </p:sp>
      <p:pic>
        <p:nvPicPr>
          <p:cNvPr id="3" name="Picture 2" descr="A logo for a housing company&#10;&#10;Description automatically generated">
            <a:extLst>
              <a:ext uri="{FF2B5EF4-FFF2-40B4-BE49-F238E27FC236}">
                <a16:creationId xmlns:a16="http://schemas.microsoft.com/office/drawing/2014/main" id="{EBA6F133-4F98-1E14-A315-74278E97A0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8376" y="6046954"/>
            <a:ext cx="1278207" cy="5011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descr="A logo with a house and text&#10;&#10;Description automatically generated">
            <a:extLst>
              <a:ext uri="{FF2B5EF4-FFF2-40B4-BE49-F238E27FC236}">
                <a16:creationId xmlns:a16="http://schemas.microsoft.com/office/drawing/2014/main" id="{FB58E54E-A583-6994-4E98-D7BFF14245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417" y="5998392"/>
            <a:ext cx="1752076" cy="598270"/>
          </a:xfrm>
          <a:prstGeom prst="rect">
            <a:avLst/>
          </a:prstGeom>
        </p:spPr>
      </p:pic>
    </p:spTree>
    <p:extLst>
      <p:ext uri="{BB962C8B-B14F-4D97-AF65-F5344CB8AC3E}">
        <p14:creationId xmlns:p14="http://schemas.microsoft.com/office/powerpoint/2010/main" val="396911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Rectangle 3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2015808-AE62-5764-EBDA-A0AF5232E35C}"/>
              </a:ext>
            </a:extLst>
          </p:cNvPr>
          <p:cNvSpPr txBox="1"/>
          <p:nvPr/>
        </p:nvSpPr>
        <p:spPr>
          <a:xfrm>
            <a:off x="4810259" y="1106423"/>
            <a:ext cx="6555347" cy="4142233"/>
          </a:xfrm>
          <a:prstGeom prst="rect">
            <a:avLst/>
          </a:prstGeom>
        </p:spPr>
        <p:txBody>
          <a:bodyPr vert="horz" lIns="91440" tIns="45720" rIns="91440" bIns="45720" rtlCol="0" anchor="ctr">
            <a:noAutofit/>
          </a:bodyPr>
          <a:lstStyle/>
          <a:p>
            <a:pPr>
              <a:lnSpc>
                <a:spcPct val="90000"/>
              </a:lnSpc>
              <a:spcAft>
                <a:spcPts val="600"/>
              </a:spcAft>
            </a:pPr>
            <a:r>
              <a:rPr lang="en-US" sz="2400" b="1" dirty="0">
                <a:solidFill>
                  <a:srgbClr val="FF0000"/>
                </a:solidFill>
              </a:rPr>
              <a:t>AB821</a:t>
            </a:r>
            <a:r>
              <a:rPr lang="en-US" sz="2400" dirty="0"/>
              <a:t> (Grayson) Requires a local agency to approve developments that are consistent with its general plan but not the applicable zoning ordinance, or to make the zoning ordinance consistent with the general plan within 180 days, and provides a legal remedy to ensure compliance.</a:t>
            </a:r>
          </a:p>
          <a:p>
            <a:pPr>
              <a:lnSpc>
                <a:spcPct val="90000"/>
              </a:lnSpc>
              <a:spcAft>
                <a:spcPts val="600"/>
              </a:spcAft>
            </a:pPr>
            <a:endParaRPr lang="en-US" sz="2400" dirty="0"/>
          </a:p>
          <a:p>
            <a:pPr>
              <a:lnSpc>
                <a:spcPct val="90000"/>
              </a:lnSpc>
              <a:spcAft>
                <a:spcPts val="600"/>
              </a:spcAft>
            </a:pPr>
            <a:r>
              <a:rPr lang="en-US" sz="2400" b="1" dirty="0">
                <a:solidFill>
                  <a:srgbClr val="FF0000"/>
                </a:solidFill>
              </a:rPr>
              <a:t>SB341 </a:t>
            </a:r>
            <a:r>
              <a:rPr lang="en-US" sz="2400" dirty="0"/>
              <a:t>(Becker) More appropriately aligns pro housing incentives to projects where local programs are the applicants. Exempts developers from pro housing bonus points requirement.</a:t>
            </a:r>
          </a:p>
          <a:p>
            <a:pPr>
              <a:lnSpc>
                <a:spcPct val="90000"/>
              </a:lnSpc>
              <a:spcAft>
                <a:spcPts val="600"/>
              </a:spcAft>
            </a:pPr>
            <a:endParaRPr lang="en-US" sz="2400" dirty="0"/>
          </a:p>
        </p:txBody>
      </p:sp>
      <p:pic>
        <p:nvPicPr>
          <p:cNvPr id="3" name="Picture 2" descr="A logo for a housing company&#10;&#10;Description automatically generated">
            <a:extLst>
              <a:ext uri="{FF2B5EF4-FFF2-40B4-BE49-F238E27FC236}">
                <a16:creationId xmlns:a16="http://schemas.microsoft.com/office/drawing/2014/main" id="{EBA6F133-4F98-1E14-A315-74278E97A0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8376" y="6046954"/>
            <a:ext cx="1278207" cy="5011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descr="A logo with a house and text&#10;&#10;Description automatically generated">
            <a:extLst>
              <a:ext uri="{FF2B5EF4-FFF2-40B4-BE49-F238E27FC236}">
                <a16:creationId xmlns:a16="http://schemas.microsoft.com/office/drawing/2014/main" id="{FB58E54E-A583-6994-4E98-D7BFF14245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417" y="5998392"/>
            <a:ext cx="1752076" cy="598270"/>
          </a:xfrm>
          <a:prstGeom prst="rect">
            <a:avLst/>
          </a:prstGeom>
        </p:spPr>
      </p:pic>
      <p:sp>
        <p:nvSpPr>
          <p:cNvPr id="8" name="Title 1">
            <a:extLst>
              <a:ext uri="{FF2B5EF4-FFF2-40B4-BE49-F238E27FC236}">
                <a16:creationId xmlns:a16="http://schemas.microsoft.com/office/drawing/2014/main" id="{80C8DB28-0A34-F72D-9296-B4AF6BAF2CBC}"/>
              </a:ext>
            </a:extLst>
          </p:cNvPr>
          <p:cNvSpPr>
            <a:spLocks noGrp="1"/>
          </p:cNvSpPr>
          <p:nvPr>
            <p:ph type="title"/>
          </p:nvPr>
        </p:nvSpPr>
        <p:spPr>
          <a:xfrm>
            <a:off x="219016" y="586855"/>
            <a:ext cx="3750384" cy="2640977"/>
          </a:xfrm>
        </p:spPr>
        <p:txBody>
          <a:bodyPr vert="horz" lIns="91440" tIns="45720" rIns="91440" bIns="45720" rtlCol="0" anchor="b">
            <a:normAutofit/>
          </a:bodyPr>
          <a:lstStyle/>
          <a:p>
            <a:pPr algn="r"/>
            <a:r>
              <a:rPr lang="en-US" sz="4000" b="1" kern="1200" spc="300" dirty="0" err="1">
                <a:solidFill>
                  <a:srgbClr val="FFFFFF"/>
                </a:solidFill>
                <a:latin typeface="+mj-lt"/>
                <a:ea typeface="+mj-ea"/>
                <a:cs typeface="+mj-cs"/>
              </a:rPr>
              <a:t>STREAMLINING</a:t>
            </a:r>
            <a:r>
              <a:rPr lang="en-US" sz="4000" b="1" i="1" kern="1200" spc="300" dirty="0" err="1">
                <a:solidFill>
                  <a:srgbClr val="FFFFFF"/>
                </a:solidFill>
                <a:latin typeface="+mj-lt"/>
                <a:ea typeface="+mj-ea"/>
                <a:cs typeface="+mj-cs"/>
              </a:rPr>
              <a:t>Processing</a:t>
            </a:r>
            <a:endParaRPr lang="en-US" sz="4000" i="1" kern="1200" dirty="0">
              <a:solidFill>
                <a:srgbClr val="FFFFFF"/>
              </a:solidFill>
              <a:latin typeface="+mj-lt"/>
              <a:ea typeface="+mj-ea"/>
              <a:cs typeface="+mj-cs"/>
            </a:endParaRPr>
          </a:p>
        </p:txBody>
      </p:sp>
    </p:spTree>
    <p:extLst>
      <p:ext uri="{BB962C8B-B14F-4D97-AF65-F5344CB8AC3E}">
        <p14:creationId xmlns:p14="http://schemas.microsoft.com/office/powerpoint/2010/main" val="765291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Rectangle 3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2015808-AE62-5764-EBDA-A0AF5232E35C}"/>
              </a:ext>
            </a:extLst>
          </p:cNvPr>
          <p:cNvSpPr txBox="1"/>
          <p:nvPr/>
        </p:nvSpPr>
        <p:spPr>
          <a:xfrm>
            <a:off x="4810259" y="309899"/>
            <a:ext cx="7096324" cy="6248344"/>
          </a:xfrm>
          <a:prstGeom prst="rect">
            <a:avLst/>
          </a:prstGeom>
        </p:spPr>
        <p:txBody>
          <a:bodyPr vert="horz" lIns="91440" tIns="45720" rIns="91440" bIns="45720" rtlCol="0" anchor="ctr">
            <a:noAutofit/>
          </a:bodyPr>
          <a:lstStyle/>
          <a:p>
            <a:pPr>
              <a:lnSpc>
                <a:spcPct val="90000"/>
              </a:lnSpc>
              <a:spcAft>
                <a:spcPts val="600"/>
              </a:spcAft>
            </a:pPr>
            <a:r>
              <a:rPr lang="en-US" sz="2400" b="1" dirty="0">
                <a:solidFill>
                  <a:srgbClr val="FF0000"/>
                </a:solidFill>
              </a:rPr>
              <a:t>AB84</a:t>
            </a:r>
            <a:r>
              <a:rPr lang="en-US" sz="2400" dirty="0"/>
              <a:t> (Ward) Expands the eligibility of affordable housing developments that can use the state’s welfare property tax exemption, which exempts housing affordable to low-income residents from local property taxes. The law would create more certainty on the exemption and provide a hold-harmless clause for tenants whose incomes grow above the current threshold of 80 percent of area median income after move-in.</a:t>
            </a:r>
          </a:p>
          <a:p>
            <a:pPr>
              <a:lnSpc>
                <a:spcPct val="90000"/>
              </a:lnSpc>
              <a:spcAft>
                <a:spcPts val="600"/>
              </a:spcAft>
            </a:pPr>
            <a:endParaRPr lang="en-US" sz="2400" dirty="0"/>
          </a:p>
          <a:p>
            <a:pPr>
              <a:lnSpc>
                <a:spcPct val="90000"/>
              </a:lnSpc>
              <a:spcAft>
                <a:spcPts val="600"/>
              </a:spcAft>
            </a:pPr>
            <a:r>
              <a:rPr lang="en-US" sz="2400" b="1" dirty="0">
                <a:solidFill>
                  <a:srgbClr val="FF0000"/>
                </a:solidFill>
              </a:rPr>
              <a:t>SB482</a:t>
            </a:r>
            <a:r>
              <a:rPr lang="en-US" sz="2400" dirty="0"/>
              <a:t> (</a:t>
            </a:r>
            <a:r>
              <a:rPr lang="en-US" sz="2400" dirty="0" err="1"/>
              <a:t>Blakespeare</a:t>
            </a:r>
            <a:r>
              <a:rPr lang="en-US" sz="2400" dirty="0"/>
              <a:t>) This bill explicitly requires the Department of Housing and Community Development (HCD) to offer capitalized operating reserves to supportive housing units developed under the Multifamily Housing Program (MHP).</a:t>
            </a:r>
          </a:p>
        </p:txBody>
      </p:sp>
      <p:pic>
        <p:nvPicPr>
          <p:cNvPr id="3" name="Picture 2" descr="A logo for a housing company&#10;&#10;Description automatically generated">
            <a:extLst>
              <a:ext uri="{FF2B5EF4-FFF2-40B4-BE49-F238E27FC236}">
                <a16:creationId xmlns:a16="http://schemas.microsoft.com/office/drawing/2014/main" id="{EBA6F133-4F98-1E14-A315-74278E97A0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8376" y="6046954"/>
            <a:ext cx="1278207" cy="5011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descr="A logo with a house and text&#10;&#10;Description automatically generated">
            <a:extLst>
              <a:ext uri="{FF2B5EF4-FFF2-40B4-BE49-F238E27FC236}">
                <a16:creationId xmlns:a16="http://schemas.microsoft.com/office/drawing/2014/main" id="{FB58E54E-A583-6994-4E98-D7BFF14245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417" y="5998392"/>
            <a:ext cx="1752076" cy="598270"/>
          </a:xfrm>
          <a:prstGeom prst="rect">
            <a:avLst/>
          </a:prstGeom>
        </p:spPr>
      </p:pic>
      <p:sp>
        <p:nvSpPr>
          <p:cNvPr id="8" name="Title 1">
            <a:extLst>
              <a:ext uri="{FF2B5EF4-FFF2-40B4-BE49-F238E27FC236}">
                <a16:creationId xmlns:a16="http://schemas.microsoft.com/office/drawing/2014/main" id="{80C8DB28-0A34-F72D-9296-B4AF6BAF2CBC}"/>
              </a:ext>
            </a:extLst>
          </p:cNvPr>
          <p:cNvSpPr>
            <a:spLocks noGrp="1"/>
          </p:cNvSpPr>
          <p:nvPr>
            <p:ph type="title"/>
          </p:nvPr>
        </p:nvSpPr>
        <p:spPr>
          <a:xfrm>
            <a:off x="219016" y="586855"/>
            <a:ext cx="3750384" cy="2640977"/>
          </a:xfrm>
        </p:spPr>
        <p:txBody>
          <a:bodyPr vert="horz" lIns="91440" tIns="45720" rIns="91440" bIns="45720" rtlCol="0" anchor="b">
            <a:normAutofit/>
          </a:bodyPr>
          <a:lstStyle/>
          <a:p>
            <a:pPr algn="r"/>
            <a:r>
              <a:rPr lang="en-US" sz="4000" b="1" kern="1200" spc="300" dirty="0" err="1">
                <a:solidFill>
                  <a:srgbClr val="FFFFFF"/>
                </a:solidFill>
                <a:latin typeface="+mj-lt"/>
                <a:ea typeface="+mj-ea"/>
                <a:cs typeface="+mj-cs"/>
              </a:rPr>
              <a:t>STREAMLINING</a:t>
            </a:r>
            <a:r>
              <a:rPr lang="en-US" sz="4000" b="1" i="1" kern="1200" spc="300" dirty="0" err="1">
                <a:solidFill>
                  <a:srgbClr val="FFFFFF"/>
                </a:solidFill>
                <a:latin typeface="+mj-lt"/>
                <a:ea typeface="+mj-ea"/>
                <a:cs typeface="+mj-cs"/>
              </a:rPr>
              <a:t>Processing</a:t>
            </a:r>
            <a:endParaRPr lang="en-US" sz="4000" i="1" kern="1200" dirty="0">
              <a:solidFill>
                <a:srgbClr val="FFFFFF"/>
              </a:solidFill>
              <a:latin typeface="+mj-lt"/>
              <a:ea typeface="+mj-ea"/>
              <a:cs typeface="+mj-cs"/>
            </a:endParaRPr>
          </a:p>
        </p:txBody>
      </p:sp>
    </p:spTree>
    <p:extLst>
      <p:ext uri="{BB962C8B-B14F-4D97-AF65-F5344CB8AC3E}">
        <p14:creationId xmlns:p14="http://schemas.microsoft.com/office/powerpoint/2010/main" val="1324795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Rectangle 3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2015808-AE62-5764-EBDA-A0AF5232E35C}"/>
              </a:ext>
            </a:extLst>
          </p:cNvPr>
          <p:cNvSpPr txBox="1"/>
          <p:nvPr/>
        </p:nvSpPr>
        <p:spPr>
          <a:xfrm>
            <a:off x="4810259" y="1442257"/>
            <a:ext cx="7096324" cy="4294798"/>
          </a:xfrm>
          <a:prstGeom prst="rect">
            <a:avLst/>
          </a:prstGeom>
        </p:spPr>
        <p:txBody>
          <a:bodyPr vert="horz" lIns="91440" tIns="45720" rIns="91440" bIns="45720" rtlCol="0" anchor="ctr">
            <a:noAutofit/>
          </a:bodyPr>
          <a:lstStyle/>
          <a:p>
            <a:pPr>
              <a:lnSpc>
                <a:spcPct val="90000"/>
              </a:lnSpc>
              <a:spcAft>
                <a:spcPts val="600"/>
              </a:spcAft>
            </a:pPr>
            <a:r>
              <a:rPr lang="en-US" sz="2400" b="1" dirty="0">
                <a:solidFill>
                  <a:srgbClr val="FF0000"/>
                </a:solidFill>
              </a:rPr>
              <a:t>AB531</a:t>
            </a:r>
            <a:r>
              <a:rPr lang="en-US" sz="2400" dirty="0"/>
              <a:t> (Irwin) Creates the Behavioral Health Infrastructure Bond Act of 2024 (Bond) to, subject to voter approval, authorize $6.380 billion in general obligation (GO) bonds to finance permanent supportive housing for veterans and others, as well as unlocked and locked behavioral health treatment and residential settings for individuals experiencing homelessness or at risk of homelessness with severe behavioral health challenges. Allows for by right streamlined, ministerial review for capital projects funded by the bond. The bond measure will be on the March 5, 2024 ballot.</a:t>
            </a:r>
          </a:p>
        </p:txBody>
      </p:sp>
      <p:pic>
        <p:nvPicPr>
          <p:cNvPr id="3" name="Picture 2" descr="A logo for a housing company&#10;&#10;Description automatically generated">
            <a:extLst>
              <a:ext uri="{FF2B5EF4-FFF2-40B4-BE49-F238E27FC236}">
                <a16:creationId xmlns:a16="http://schemas.microsoft.com/office/drawing/2014/main" id="{EBA6F133-4F98-1E14-A315-74278E97A0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8376" y="6046954"/>
            <a:ext cx="1278207" cy="5011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descr="A logo with a house and text&#10;&#10;Description automatically generated">
            <a:extLst>
              <a:ext uri="{FF2B5EF4-FFF2-40B4-BE49-F238E27FC236}">
                <a16:creationId xmlns:a16="http://schemas.microsoft.com/office/drawing/2014/main" id="{FB58E54E-A583-6994-4E98-D7BFF14245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417" y="5998392"/>
            <a:ext cx="1752076" cy="598270"/>
          </a:xfrm>
          <a:prstGeom prst="rect">
            <a:avLst/>
          </a:prstGeom>
        </p:spPr>
      </p:pic>
      <p:sp>
        <p:nvSpPr>
          <p:cNvPr id="8" name="Title 1">
            <a:extLst>
              <a:ext uri="{FF2B5EF4-FFF2-40B4-BE49-F238E27FC236}">
                <a16:creationId xmlns:a16="http://schemas.microsoft.com/office/drawing/2014/main" id="{80C8DB28-0A34-F72D-9296-B4AF6BAF2CBC}"/>
              </a:ext>
            </a:extLst>
          </p:cNvPr>
          <p:cNvSpPr>
            <a:spLocks noGrp="1"/>
          </p:cNvSpPr>
          <p:nvPr>
            <p:ph type="title"/>
          </p:nvPr>
        </p:nvSpPr>
        <p:spPr>
          <a:xfrm>
            <a:off x="191584" y="1323653"/>
            <a:ext cx="3750384" cy="2640977"/>
          </a:xfrm>
        </p:spPr>
        <p:txBody>
          <a:bodyPr vert="horz" lIns="91440" tIns="45720" rIns="91440" bIns="45720" rtlCol="0" anchor="b">
            <a:normAutofit/>
          </a:bodyPr>
          <a:lstStyle/>
          <a:p>
            <a:pPr algn="r"/>
            <a:r>
              <a:rPr lang="en-US" sz="4000" b="1" i="0" dirty="0">
                <a:solidFill>
                  <a:schemeClr val="bg1"/>
                </a:solidFill>
                <a:effectLst/>
                <a:ea typeface="Calibri" panose="020F0502020204030204" pitchFamily="34" charset="0"/>
                <a:cs typeface="Calibri" panose="020F0502020204030204" pitchFamily="34" charset="0"/>
              </a:rPr>
              <a:t>The</a:t>
            </a:r>
            <a:br>
              <a:rPr lang="en-US" sz="4000" b="1" i="0" dirty="0">
                <a:solidFill>
                  <a:schemeClr val="bg1"/>
                </a:solidFill>
                <a:effectLst/>
                <a:ea typeface="Calibri" panose="020F0502020204030204" pitchFamily="34" charset="0"/>
                <a:cs typeface="Calibri" panose="020F0502020204030204" pitchFamily="34" charset="0"/>
              </a:rPr>
            </a:br>
            <a:r>
              <a:rPr lang="en-US" sz="4000" b="1" i="0" dirty="0">
                <a:solidFill>
                  <a:schemeClr val="bg1"/>
                </a:solidFill>
                <a:effectLst/>
                <a:ea typeface="Calibri" panose="020F0502020204030204" pitchFamily="34" charset="0"/>
                <a:cs typeface="Calibri" panose="020F0502020204030204" pitchFamily="34" charset="0"/>
              </a:rPr>
              <a:t>Behavioral Health Infrastructure Bond Act of 2023</a:t>
            </a:r>
            <a:endParaRPr lang="en-US" sz="4000" i="1" kern="1200" dirty="0">
              <a:solidFill>
                <a:schemeClr val="bg1"/>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36676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Rectangle 3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2015808-AE62-5764-EBDA-A0AF5232E35C}"/>
              </a:ext>
            </a:extLst>
          </p:cNvPr>
          <p:cNvSpPr txBox="1"/>
          <p:nvPr/>
        </p:nvSpPr>
        <p:spPr>
          <a:xfrm>
            <a:off x="4810259" y="1442257"/>
            <a:ext cx="7096324" cy="4294798"/>
          </a:xfrm>
          <a:prstGeom prst="rect">
            <a:avLst/>
          </a:prstGeom>
        </p:spPr>
        <p:txBody>
          <a:bodyPr vert="horz" lIns="91440" tIns="45720" rIns="91440" bIns="45720" rtlCol="0" anchor="ctr">
            <a:noAutofit/>
          </a:bodyPr>
          <a:lstStyle/>
          <a:p>
            <a:pPr>
              <a:lnSpc>
                <a:spcPct val="90000"/>
              </a:lnSpc>
              <a:spcAft>
                <a:spcPts val="600"/>
              </a:spcAft>
            </a:pPr>
            <a:r>
              <a:rPr lang="en-US" sz="2400" b="1" dirty="0">
                <a:solidFill>
                  <a:srgbClr val="FF0000"/>
                </a:solidFill>
              </a:rPr>
              <a:t>SB326</a:t>
            </a:r>
            <a:r>
              <a:rPr lang="en-US" sz="2400" dirty="0"/>
              <a:t> (</a:t>
            </a:r>
            <a:r>
              <a:rPr lang="en-US" sz="2400" dirty="0" err="1"/>
              <a:t>Eggman</a:t>
            </a:r>
            <a:r>
              <a:rPr lang="en-US" sz="2400" dirty="0"/>
              <a:t>)  This bill revises and recasts the Mental Health Services Act (MHSA) as the Behavioral Health Services Act (BHSA) if voters approve amendments to the MHSA at the March 5, 2024 statewide primary election. This bill clarifies that county behavioral health programs are permitted to use BHSA funds to treat primary substance use disorder conditions and makes conforming changes throughout the BHSA. This bill restructures current MHSA funding buckets. This bill enhances the current process for local planning of various services funded by the BHSA, and for oversight, accountability, and reporting of BHSA funds</a:t>
            </a:r>
          </a:p>
        </p:txBody>
      </p:sp>
      <p:pic>
        <p:nvPicPr>
          <p:cNvPr id="3" name="Picture 2" descr="A logo for a housing company&#10;&#10;Description automatically generated">
            <a:extLst>
              <a:ext uri="{FF2B5EF4-FFF2-40B4-BE49-F238E27FC236}">
                <a16:creationId xmlns:a16="http://schemas.microsoft.com/office/drawing/2014/main" id="{EBA6F133-4F98-1E14-A315-74278E97A0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8376" y="6046954"/>
            <a:ext cx="1278207" cy="5011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descr="A logo with a house and text&#10;&#10;Description automatically generated">
            <a:extLst>
              <a:ext uri="{FF2B5EF4-FFF2-40B4-BE49-F238E27FC236}">
                <a16:creationId xmlns:a16="http://schemas.microsoft.com/office/drawing/2014/main" id="{FB58E54E-A583-6994-4E98-D7BFF14245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417" y="5998392"/>
            <a:ext cx="1752076" cy="598270"/>
          </a:xfrm>
          <a:prstGeom prst="rect">
            <a:avLst/>
          </a:prstGeom>
        </p:spPr>
      </p:pic>
      <p:sp>
        <p:nvSpPr>
          <p:cNvPr id="8" name="Title 1">
            <a:extLst>
              <a:ext uri="{FF2B5EF4-FFF2-40B4-BE49-F238E27FC236}">
                <a16:creationId xmlns:a16="http://schemas.microsoft.com/office/drawing/2014/main" id="{80C8DB28-0A34-F72D-9296-B4AF6BAF2CBC}"/>
              </a:ext>
            </a:extLst>
          </p:cNvPr>
          <p:cNvSpPr>
            <a:spLocks noGrp="1"/>
          </p:cNvSpPr>
          <p:nvPr>
            <p:ph type="title"/>
          </p:nvPr>
        </p:nvSpPr>
        <p:spPr>
          <a:xfrm>
            <a:off x="191584" y="1323653"/>
            <a:ext cx="3750384" cy="2640977"/>
          </a:xfrm>
        </p:spPr>
        <p:txBody>
          <a:bodyPr vert="horz" lIns="91440" tIns="45720" rIns="91440" bIns="45720" rtlCol="0" anchor="b">
            <a:normAutofit/>
          </a:bodyPr>
          <a:lstStyle/>
          <a:p>
            <a:pPr algn="r"/>
            <a:r>
              <a:rPr lang="en-US" sz="4000" b="1" i="0" dirty="0">
                <a:solidFill>
                  <a:schemeClr val="bg1"/>
                </a:solidFill>
                <a:effectLst/>
                <a:ea typeface="Calibri" panose="020F0502020204030204" pitchFamily="34" charset="0"/>
                <a:cs typeface="Calibri" panose="020F0502020204030204" pitchFamily="34" charset="0"/>
              </a:rPr>
              <a:t>The</a:t>
            </a:r>
            <a:br>
              <a:rPr lang="en-US" sz="4000" b="1" i="0" dirty="0">
                <a:solidFill>
                  <a:schemeClr val="bg1"/>
                </a:solidFill>
                <a:effectLst/>
                <a:ea typeface="Calibri" panose="020F0502020204030204" pitchFamily="34" charset="0"/>
                <a:cs typeface="Calibri" panose="020F0502020204030204" pitchFamily="34" charset="0"/>
              </a:rPr>
            </a:br>
            <a:r>
              <a:rPr lang="en-US" sz="4000" b="1" i="0" dirty="0">
                <a:solidFill>
                  <a:schemeClr val="bg1"/>
                </a:solidFill>
                <a:effectLst/>
                <a:ea typeface="Calibri" panose="020F0502020204030204" pitchFamily="34" charset="0"/>
                <a:cs typeface="Calibri" panose="020F0502020204030204" pitchFamily="34" charset="0"/>
              </a:rPr>
              <a:t>Behavioral Health Services Act</a:t>
            </a:r>
            <a:endParaRPr lang="en-US" sz="4000" i="1" kern="1200" dirty="0">
              <a:solidFill>
                <a:schemeClr val="bg1"/>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56421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80C8DB28-0A34-F72D-9296-B4AF6BAF2CBC}"/>
              </a:ext>
            </a:extLst>
          </p:cNvPr>
          <p:cNvSpPr>
            <a:spLocks noGrp="1"/>
          </p:cNvSpPr>
          <p:nvPr>
            <p:ph type="title"/>
          </p:nvPr>
        </p:nvSpPr>
        <p:spPr>
          <a:xfrm>
            <a:off x="1136397" y="769208"/>
            <a:ext cx="4959603" cy="646059"/>
          </a:xfrm>
        </p:spPr>
        <p:txBody>
          <a:bodyPr vert="horz" lIns="91440" tIns="45720" rIns="91440" bIns="45720" rtlCol="0" anchor="b">
            <a:normAutofit/>
          </a:bodyPr>
          <a:lstStyle/>
          <a:p>
            <a:r>
              <a:rPr lang="en-US" sz="4000" b="1" i="0" kern="1200" dirty="0">
                <a:solidFill>
                  <a:schemeClr val="tx1"/>
                </a:solidFill>
                <a:effectLst/>
                <a:latin typeface="+mj-lt"/>
                <a:ea typeface="+mj-ea"/>
                <a:cs typeface="+mj-cs"/>
              </a:rPr>
              <a:t>Back Next Year?</a:t>
            </a:r>
            <a:endParaRPr lang="en-US" sz="4000" b="1" i="1" kern="1200" dirty="0">
              <a:solidFill>
                <a:schemeClr val="tx1"/>
              </a:solidFill>
              <a:latin typeface="+mj-lt"/>
              <a:ea typeface="+mj-ea"/>
              <a:cs typeface="+mj-cs"/>
            </a:endParaRPr>
          </a:p>
        </p:txBody>
      </p:sp>
      <p:sp>
        <p:nvSpPr>
          <p:cNvPr id="7" name="TextBox 6">
            <a:extLst>
              <a:ext uri="{FF2B5EF4-FFF2-40B4-BE49-F238E27FC236}">
                <a16:creationId xmlns:a16="http://schemas.microsoft.com/office/drawing/2014/main" id="{F2015808-AE62-5764-EBDA-A0AF5232E35C}"/>
              </a:ext>
            </a:extLst>
          </p:cNvPr>
          <p:cNvSpPr txBox="1"/>
          <p:nvPr/>
        </p:nvSpPr>
        <p:spPr>
          <a:xfrm>
            <a:off x="1136397" y="1971040"/>
            <a:ext cx="10283443" cy="3969937"/>
          </a:xfrm>
          <a:prstGeom prst="rect">
            <a:avLst/>
          </a:prstGeom>
        </p:spPr>
        <p:txBody>
          <a:bodyPr vert="horz" lIns="91440" tIns="45720" rIns="91440" bIns="45720" rtlCol="0" anchor="t">
            <a:normAutofit/>
          </a:bodyPr>
          <a:lstStyle/>
          <a:p>
            <a:pPr>
              <a:lnSpc>
                <a:spcPct val="90000"/>
              </a:lnSpc>
              <a:spcAft>
                <a:spcPts val="600"/>
              </a:spcAft>
            </a:pPr>
            <a:r>
              <a:rPr lang="en-US" sz="2400" b="1" dirty="0">
                <a:solidFill>
                  <a:srgbClr val="FF0000"/>
                </a:solidFill>
              </a:rPr>
              <a:t>SB440</a:t>
            </a:r>
            <a:r>
              <a:rPr lang="en-US" sz="2400" dirty="0"/>
              <a:t> (Skinner) Empowers local governments to join forces to create regional housing finance agencies to address the unique affordable housing needs in their communities. </a:t>
            </a:r>
          </a:p>
          <a:p>
            <a:pPr>
              <a:lnSpc>
                <a:spcPct val="90000"/>
              </a:lnSpc>
              <a:spcAft>
                <a:spcPts val="600"/>
              </a:spcAft>
            </a:pPr>
            <a:endParaRPr lang="en-US" sz="2400" dirty="0"/>
          </a:p>
          <a:p>
            <a:pPr>
              <a:lnSpc>
                <a:spcPct val="90000"/>
              </a:lnSpc>
              <a:spcAft>
                <a:spcPts val="600"/>
              </a:spcAft>
            </a:pPr>
            <a:r>
              <a:rPr lang="en-US" sz="2400" b="1" dirty="0">
                <a:solidFill>
                  <a:srgbClr val="FF0000"/>
                </a:solidFill>
              </a:rPr>
              <a:t>SB225</a:t>
            </a:r>
            <a:r>
              <a:rPr lang="en-US" sz="2400" dirty="0"/>
              <a:t> and Community Anti-displacement and Preservation Program (CAPP) (Caballero) Establishes a program to provide revolving short-term acquisition capital and long-term public subsidy to acquire unsubsidized affordable homes and preserve them as permanently affordable. </a:t>
            </a:r>
          </a:p>
        </p:txBody>
      </p:sp>
      <p:sp>
        <p:nvSpPr>
          <p:cNvPr id="42" name="Rectangle 41">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logo for a housing company&#10;&#10;Description automatically generated">
            <a:extLst>
              <a:ext uri="{FF2B5EF4-FFF2-40B4-BE49-F238E27FC236}">
                <a16:creationId xmlns:a16="http://schemas.microsoft.com/office/drawing/2014/main" id="{EBA6F133-4F98-1E14-A315-74278E97A0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8376" y="5690403"/>
            <a:ext cx="1278207" cy="5011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descr="A logo with a house and text&#10;&#10;Description automatically generated">
            <a:extLst>
              <a:ext uri="{FF2B5EF4-FFF2-40B4-BE49-F238E27FC236}">
                <a16:creationId xmlns:a16="http://schemas.microsoft.com/office/drawing/2014/main" id="{FB58E54E-A583-6994-4E98-D7BFF14245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417" y="5641841"/>
            <a:ext cx="1752076" cy="598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83866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80C8DB28-0A34-F72D-9296-B4AF6BAF2CBC}"/>
              </a:ext>
            </a:extLst>
          </p:cNvPr>
          <p:cNvSpPr>
            <a:spLocks noGrp="1"/>
          </p:cNvSpPr>
          <p:nvPr>
            <p:ph type="title"/>
          </p:nvPr>
        </p:nvSpPr>
        <p:spPr>
          <a:xfrm>
            <a:off x="1136397" y="769208"/>
            <a:ext cx="4959603" cy="646059"/>
          </a:xfrm>
        </p:spPr>
        <p:txBody>
          <a:bodyPr vert="horz" lIns="91440" tIns="45720" rIns="91440" bIns="45720" rtlCol="0" anchor="b">
            <a:normAutofit/>
          </a:bodyPr>
          <a:lstStyle/>
          <a:p>
            <a:r>
              <a:rPr lang="en-US" sz="4000" b="1" i="0" kern="1200" dirty="0">
                <a:solidFill>
                  <a:schemeClr val="tx1"/>
                </a:solidFill>
                <a:effectLst/>
                <a:latin typeface="+mj-lt"/>
                <a:ea typeface="+mj-ea"/>
                <a:cs typeface="+mj-cs"/>
              </a:rPr>
              <a:t>Back Next Year?</a:t>
            </a:r>
            <a:endParaRPr lang="en-US" sz="4000" b="1" i="1" kern="1200" dirty="0">
              <a:solidFill>
                <a:schemeClr val="tx1"/>
              </a:solidFill>
              <a:latin typeface="+mj-lt"/>
              <a:ea typeface="+mj-ea"/>
              <a:cs typeface="+mj-cs"/>
            </a:endParaRPr>
          </a:p>
        </p:txBody>
      </p:sp>
      <p:sp>
        <p:nvSpPr>
          <p:cNvPr id="7" name="TextBox 6">
            <a:extLst>
              <a:ext uri="{FF2B5EF4-FFF2-40B4-BE49-F238E27FC236}">
                <a16:creationId xmlns:a16="http://schemas.microsoft.com/office/drawing/2014/main" id="{F2015808-AE62-5764-EBDA-A0AF5232E35C}"/>
              </a:ext>
            </a:extLst>
          </p:cNvPr>
          <p:cNvSpPr txBox="1"/>
          <p:nvPr/>
        </p:nvSpPr>
        <p:spPr>
          <a:xfrm>
            <a:off x="1136397" y="1971040"/>
            <a:ext cx="10283443" cy="3969937"/>
          </a:xfrm>
          <a:prstGeom prst="rect">
            <a:avLst/>
          </a:prstGeom>
        </p:spPr>
        <p:txBody>
          <a:bodyPr vert="horz" lIns="91440" tIns="45720" rIns="91440" bIns="45720" rtlCol="0" anchor="t">
            <a:normAutofit/>
          </a:bodyPr>
          <a:lstStyle/>
          <a:p>
            <a:pPr>
              <a:lnSpc>
                <a:spcPct val="90000"/>
              </a:lnSpc>
              <a:spcAft>
                <a:spcPts val="600"/>
              </a:spcAft>
            </a:pPr>
            <a:r>
              <a:rPr lang="en-US" sz="2400" b="1" dirty="0">
                <a:solidFill>
                  <a:srgbClr val="FF0000"/>
                </a:solidFill>
              </a:rPr>
              <a:t>SB83</a:t>
            </a:r>
            <a:r>
              <a:rPr lang="en-US" sz="2400" dirty="0"/>
              <a:t> (Wiener) Public utilities. Requires expedited connection within eight weeks of project receiving a green tag.</a:t>
            </a:r>
          </a:p>
          <a:p>
            <a:pPr>
              <a:lnSpc>
                <a:spcPct val="90000"/>
              </a:lnSpc>
              <a:spcAft>
                <a:spcPts val="600"/>
              </a:spcAft>
            </a:pPr>
            <a:endParaRPr lang="en-US" sz="2400" dirty="0"/>
          </a:p>
          <a:p>
            <a:pPr>
              <a:lnSpc>
                <a:spcPct val="90000"/>
              </a:lnSpc>
              <a:spcAft>
                <a:spcPts val="600"/>
              </a:spcAft>
            </a:pPr>
            <a:r>
              <a:rPr lang="en-US" sz="2400" b="1" dirty="0">
                <a:solidFill>
                  <a:srgbClr val="FF0000"/>
                </a:solidFill>
              </a:rPr>
              <a:t>SB393</a:t>
            </a:r>
            <a:r>
              <a:rPr lang="en-US" sz="2400" dirty="0"/>
              <a:t> (Glazer) Would require a person or organization who brings a CEQA lawsuit to disclose any financial support they receive.</a:t>
            </a:r>
          </a:p>
          <a:p>
            <a:pPr>
              <a:lnSpc>
                <a:spcPct val="90000"/>
              </a:lnSpc>
              <a:spcAft>
                <a:spcPts val="600"/>
              </a:spcAft>
            </a:pPr>
            <a:endParaRPr lang="en-US" sz="2400" dirty="0"/>
          </a:p>
          <a:p>
            <a:pPr>
              <a:lnSpc>
                <a:spcPct val="90000"/>
              </a:lnSpc>
              <a:spcAft>
                <a:spcPts val="600"/>
              </a:spcAft>
            </a:pPr>
            <a:r>
              <a:rPr lang="en-US" sz="2400" b="1" dirty="0">
                <a:solidFill>
                  <a:srgbClr val="FF0000"/>
                </a:solidFill>
              </a:rPr>
              <a:t>AB578</a:t>
            </a:r>
            <a:r>
              <a:rPr lang="en-US" sz="2400" dirty="0"/>
              <a:t> (Berman) Caps HCD monitoring fees so that more money can be leveraged to building housing.</a:t>
            </a:r>
          </a:p>
        </p:txBody>
      </p:sp>
      <p:sp>
        <p:nvSpPr>
          <p:cNvPr id="42" name="Rectangle 41">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logo for a housing company&#10;&#10;Description automatically generated">
            <a:extLst>
              <a:ext uri="{FF2B5EF4-FFF2-40B4-BE49-F238E27FC236}">
                <a16:creationId xmlns:a16="http://schemas.microsoft.com/office/drawing/2014/main" id="{EBA6F133-4F98-1E14-A315-74278E97A0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8376" y="5690403"/>
            <a:ext cx="1278207" cy="5011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descr="A logo with a house and text&#10;&#10;Description automatically generated">
            <a:extLst>
              <a:ext uri="{FF2B5EF4-FFF2-40B4-BE49-F238E27FC236}">
                <a16:creationId xmlns:a16="http://schemas.microsoft.com/office/drawing/2014/main" id="{FB58E54E-A583-6994-4E98-D7BFF14245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417" y="5641841"/>
            <a:ext cx="1752076" cy="598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02649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80C8DB28-0A34-F72D-9296-B4AF6BAF2CBC}"/>
              </a:ext>
            </a:extLst>
          </p:cNvPr>
          <p:cNvSpPr>
            <a:spLocks noGrp="1"/>
          </p:cNvSpPr>
          <p:nvPr>
            <p:ph type="title"/>
          </p:nvPr>
        </p:nvSpPr>
        <p:spPr>
          <a:xfrm>
            <a:off x="1136397" y="769208"/>
            <a:ext cx="4959603" cy="646059"/>
          </a:xfrm>
        </p:spPr>
        <p:txBody>
          <a:bodyPr vert="horz" lIns="91440" tIns="45720" rIns="91440" bIns="45720" rtlCol="0" anchor="b">
            <a:normAutofit/>
          </a:bodyPr>
          <a:lstStyle/>
          <a:p>
            <a:r>
              <a:rPr lang="en-US" sz="4000" b="1" i="0" kern="1200" dirty="0">
                <a:solidFill>
                  <a:schemeClr val="tx1"/>
                </a:solidFill>
                <a:effectLst/>
                <a:latin typeface="+mj-lt"/>
                <a:ea typeface="+mj-ea"/>
                <a:cs typeface="+mj-cs"/>
              </a:rPr>
              <a:t>Back Next Year?</a:t>
            </a:r>
            <a:endParaRPr lang="en-US" sz="4000" b="1" i="1" kern="1200" dirty="0">
              <a:solidFill>
                <a:schemeClr val="tx1"/>
              </a:solidFill>
              <a:latin typeface="+mj-lt"/>
              <a:ea typeface="+mj-ea"/>
              <a:cs typeface="+mj-cs"/>
            </a:endParaRPr>
          </a:p>
        </p:txBody>
      </p:sp>
      <p:sp>
        <p:nvSpPr>
          <p:cNvPr id="7" name="TextBox 6">
            <a:extLst>
              <a:ext uri="{FF2B5EF4-FFF2-40B4-BE49-F238E27FC236}">
                <a16:creationId xmlns:a16="http://schemas.microsoft.com/office/drawing/2014/main" id="{F2015808-AE62-5764-EBDA-A0AF5232E35C}"/>
              </a:ext>
            </a:extLst>
          </p:cNvPr>
          <p:cNvSpPr txBox="1"/>
          <p:nvPr/>
        </p:nvSpPr>
        <p:spPr>
          <a:xfrm>
            <a:off x="1136397" y="1971040"/>
            <a:ext cx="10283443" cy="3969937"/>
          </a:xfrm>
          <a:prstGeom prst="rect">
            <a:avLst/>
          </a:prstGeom>
        </p:spPr>
        <p:txBody>
          <a:bodyPr vert="horz" lIns="91440" tIns="45720" rIns="91440" bIns="45720" rtlCol="0" anchor="t">
            <a:normAutofit/>
          </a:bodyPr>
          <a:lstStyle/>
          <a:p>
            <a:pPr>
              <a:lnSpc>
                <a:spcPct val="90000"/>
              </a:lnSpc>
              <a:spcAft>
                <a:spcPts val="600"/>
              </a:spcAft>
            </a:pPr>
            <a:r>
              <a:rPr lang="en-US" sz="2400" b="1" dirty="0">
                <a:solidFill>
                  <a:srgbClr val="FF0000"/>
                </a:solidFill>
              </a:rPr>
              <a:t>AB1657</a:t>
            </a:r>
            <a:r>
              <a:rPr lang="en-US" sz="2400" dirty="0"/>
              <a:t> (Wicks) $10 Billion bond bill on hold until after March 2024 election.</a:t>
            </a:r>
          </a:p>
          <a:p>
            <a:pPr>
              <a:lnSpc>
                <a:spcPct val="90000"/>
              </a:lnSpc>
              <a:spcAft>
                <a:spcPts val="600"/>
              </a:spcAft>
            </a:pPr>
            <a:endParaRPr lang="en-US" sz="2400" dirty="0"/>
          </a:p>
          <a:p>
            <a:pPr>
              <a:lnSpc>
                <a:spcPct val="90000"/>
              </a:lnSpc>
              <a:spcAft>
                <a:spcPts val="600"/>
              </a:spcAft>
            </a:pPr>
            <a:r>
              <a:rPr lang="en-US" sz="2400" b="1" dirty="0">
                <a:solidFill>
                  <a:srgbClr val="FF0000"/>
                </a:solidFill>
              </a:rPr>
              <a:t>AB1053</a:t>
            </a:r>
            <a:r>
              <a:rPr lang="en-US" sz="2400" dirty="0"/>
              <a:t> (Gabriel) Would reduce affordable housing costs by funding HCD loans during construction.</a:t>
            </a:r>
          </a:p>
        </p:txBody>
      </p:sp>
      <p:sp>
        <p:nvSpPr>
          <p:cNvPr id="42" name="Rectangle 41">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logo for a housing company&#10;&#10;Description automatically generated">
            <a:extLst>
              <a:ext uri="{FF2B5EF4-FFF2-40B4-BE49-F238E27FC236}">
                <a16:creationId xmlns:a16="http://schemas.microsoft.com/office/drawing/2014/main" id="{EBA6F133-4F98-1E14-A315-74278E97A0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8376" y="5690403"/>
            <a:ext cx="1278207" cy="5011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descr="A logo with a house and text&#10;&#10;Description automatically generated">
            <a:extLst>
              <a:ext uri="{FF2B5EF4-FFF2-40B4-BE49-F238E27FC236}">
                <a16:creationId xmlns:a16="http://schemas.microsoft.com/office/drawing/2014/main" id="{FB58E54E-A583-6994-4E98-D7BFF14245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417" y="5641841"/>
            <a:ext cx="1752076" cy="598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47257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80C8DB28-0A34-F72D-9296-B4AF6BAF2CBC}"/>
              </a:ext>
            </a:extLst>
          </p:cNvPr>
          <p:cNvSpPr>
            <a:spLocks noGrp="1"/>
          </p:cNvSpPr>
          <p:nvPr>
            <p:ph type="title"/>
          </p:nvPr>
        </p:nvSpPr>
        <p:spPr>
          <a:xfrm>
            <a:off x="1136397" y="530037"/>
            <a:ext cx="4959603" cy="646059"/>
          </a:xfrm>
        </p:spPr>
        <p:txBody>
          <a:bodyPr vert="horz" lIns="91440" tIns="45720" rIns="91440" bIns="45720" rtlCol="0" anchor="b">
            <a:normAutofit/>
          </a:bodyPr>
          <a:lstStyle/>
          <a:p>
            <a:r>
              <a:rPr lang="en-US" sz="4000" b="1" i="0" kern="1200" dirty="0">
                <a:solidFill>
                  <a:schemeClr val="tx1"/>
                </a:solidFill>
                <a:effectLst/>
                <a:latin typeface="+mj-lt"/>
                <a:ea typeface="+mj-ea"/>
                <a:cs typeface="+mj-cs"/>
              </a:rPr>
              <a:t>CCAH Needed Action</a:t>
            </a:r>
            <a:endParaRPr lang="en-US" sz="4000" b="1" i="1" kern="1200" dirty="0">
              <a:solidFill>
                <a:schemeClr val="tx1"/>
              </a:solidFill>
              <a:latin typeface="+mj-lt"/>
              <a:ea typeface="+mj-ea"/>
              <a:cs typeface="+mj-cs"/>
            </a:endParaRPr>
          </a:p>
        </p:txBody>
      </p:sp>
      <p:sp>
        <p:nvSpPr>
          <p:cNvPr id="42" name="Rectangle 41">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0" name="TextBox 1">
            <a:extLst>
              <a:ext uri="{FF2B5EF4-FFF2-40B4-BE49-F238E27FC236}">
                <a16:creationId xmlns:a16="http://schemas.microsoft.com/office/drawing/2014/main" id="{65F37C36-79B5-5746-47CC-2BA2B7D8AB68}"/>
              </a:ext>
            </a:extLst>
          </p:cNvPr>
          <p:cNvGraphicFramePr/>
          <p:nvPr>
            <p:extLst>
              <p:ext uri="{D42A27DB-BD31-4B8C-83A1-F6EECF244321}">
                <p14:modId xmlns:p14="http://schemas.microsoft.com/office/powerpoint/2010/main" val="2524508589"/>
              </p:ext>
            </p:extLst>
          </p:nvPr>
        </p:nvGraphicFramePr>
        <p:xfrm>
          <a:off x="1136397" y="1570378"/>
          <a:ext cx="10283443" cy="43560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5438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Rectangle 3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E829D6-4F08-F80C-954A-E2DDAC307043}"/>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b="1" kern="1200" spc="300">
                <a:solidFill>
                  <a:srgbClr val="FFFFFF"/>
                </a:solidFill>
                <a:latin typeface="+mj-lt"/>
                <a:ea typeface="+mj-ea"/>
                <a:cs typeface="+mj-cs"/>
              </a:rPr>
              <a:t>HIGHEST PRIORITY BILLS</a:t>
            </a:r>
            <a:br>
              <a:rPr lang="en-US" sz="4000" kern="1200">
                <a:solidFill>
                  <a:srgbClr val="FFFFFF"/>
                </a:solidFill>
                <a:latin typeface="+mj-lt"/>
                <a:ea typeface="+mj-ea"/>
                <a:cs typeface="+mj-cs"/>
              </a:rPr>
            </a:br>
            <a:r>
              <a:rPr lang="en-US" sz="4000" i="1" kern="1200">
                <a:solidFill>
                  <a:srgbClr val="FFFFFF"/>
                </a:solidFill>
                <a:latin typeface="+mj-lt"/>
                <a:ea typeface="+mj-ea"/>
                <a:cs typeface="+mj-cs"/>
              </a:rPr>
              <a:t>Signed by the Governor</a:t>
            </a:r>
          </a:p>
        </p:txBody>
      </p:sp>
      <p:sp>
        <p:nvSpPr>
          <p:cNvPr id="7" name="TextBox 6">
            <a:extLst>
              <a:ext uri="{FF2B5EF4-FFF2-40B4-BE49-F238E27FC236}">
                <a16:creationId xmlns:a16="http://schemas.microsoft.com/office/drawing/2014/main" id="{F2015808-AE62-5764-EBDA-A0AF5232E35C}"/>
              </a:ext>
            </a:extLst>
          </p:cNvPr>
          <p:cNvSpPr txBox="1"/>
          <p:nvPr/>
        </p:nvSpPr>
        <p:spPr>
          <a:xfrm>
            <a:off x="4810259" y="649480"/>
            <a:ext cx="6555347" cy="5546047"/>
          </a:xfrm>
          <a:prstGeom prst="rect">
            <a:avLst/>
          </a:prstGeom>
        </p:spPr>
        <p:txBody>
          <a:bodyPr vert="horz" lIns="91440" tIns="45720" rIns="91440" bIns="45720" rtlCol="0" anchor="ctr">
            <a:normAutofit/>
          </a:bodyPr>
          <a:lstStyle/>
          <a:p>
            <a:pPr>
              <a:lnSpc>
                <a:spcPct val="90000"/>
              </a:lnSpc>
              <a:spcAft>
                <a:spcPts val="600"/>
              </a:spcAft>
            </a:pPr>
            <a:r>
              <a:rPr lang="en-US" sz="2400" b="1" dirty="0">
                <a:solidFill>
                  <a:srgbClr val="FF0000"/>
                </a:solidFill>
              </a:rPr>
              <a:t>SB4</a:t>
            </a:r>
            <a:r>
              <a:rPr lang="en-US" sz="2400" dirty="0">
                <a:solidFill>
                  <a:srgbClr val="FF0000"/>
                </a:solidFill>
              </a:rPr>
              <a:t> </a:t>
            </a:r>
            <a:r>
              <a:rPr lang="en-US" sz="2400" dirty="0"/>
              <a:t>allows higher education and religious institutions to use their excess lands to build affordable housing. Called the YIGBY </a:t>
            </a:r>
            <a:r>
              <a:rPr lang="en-US" sz="2400" i="1" dirty="0"/>
              <a:t>(Yes In God's Backyard) </a:t>
            </a:r>
            <a:r>
              <a:rPr lang="en-US" sz="2400" dirty="0"/>
              <a:t>bill, this bill frees up hundreds of thousands of acres for the by right development of affordable housing.</a:t>
            </a:r>
          </a:p>
          <a:p>
            <a:pPr indent="-228600">
              <a:lnSpc>
                <a:spcPct val="90000"/>
              </a:lnSpc>
              <a:spcAft>
                <a:spcPts val="600"/>
              </a:spcAft>
              <a:buFont typeface="Arial" panose="020B0604020202020204" pitchFamily="34" charset="0"/>
              <a:buChar char="•"/>
            </a:pPr>
            <a:endParaRPr lang="en-US" sz="2400" dirty="0"/>
          </a:p>
          <a:p>
            <a:pPr>
              <a:lnSpc>
                <a:spcPct val="90000"/>
              </a:lnSpc>
              <a:spcAft>
                <a:spcPts val="600"/>
              </a:spcAft>
            </a:pPr>
            <a:endParaRPr lang="en-US" sz="2400" dirty="0"/>
          </a:p>
          <a:p>
            <a:pPr>
              <a:lnSpc>
                <a:spcPct val="90000"/>
              </a:lnSpc>
              <a:spcAft>
                <a:spcPts val="600"/>
              </a:spcAft>
            </a:pPr>
            <a:r>
              <a:rPr lang="en-US" sz="2400" b="1" dirty="0">
                <a:solidFill>
                  <a:srgbClr val="FF0000"/>
                </a:solidFill>
              </a:rPr>
              <a:t>SB423</a:t>
            </a:r>
            <a:r>
              <a:rPr lang="en-US" sz="2400" dirty="0"/>
              <a:t> extends the streamlining provisions of Senator Weiner's SB35 and allows fast tract development of affordable housing and reasonable labor standards for new housing development. It is estimated that over 18,000 units have been built in the Bay Area since the advent of SB35; this bill builds on that success.</a:t>
            </a:r>
          </a:p>
        </p:txBody>
      </p:sp>
      <p:pic>
        <p:nvPicPr>
          <p:cNvPr id="11" name="Picture 10" descr="A logo for a housing company&#10;&#10;Description automatically generated">
            <a:extLst>
              <a:ext uri="{FF2B5EF4-FFF2-40B4-BE49-F238E27FC236}">
                <a16:creationId xmlns:a16="http://schemas.microsoft.com/office/drawing/2014/main" id="{D39DBA1F-C027-F455-8DED-CB77D2778C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8376" y="6046954"/>
            <a:ext cx="1278207" cy="5011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14" descr="A logo with a house and text&#10;&#10;Description automatically generated">
            <a:extLst>
              <a:ext uri="{FF2B5EF4-FFF2-40B4-BE49-F238E27FC236}">
                <a16:creationId xmlns:a16="http://schemas.microsoft.com/office/drawing/2014/main" id="{8A8F6E15-2E41-B3C8-4579-E645445F20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417" y="5998392"/>
            <a:ext cx="1752076" cy="598270"/>
          </a:xfrm>
          <a:prstGeom prst="rect">
            <a:avLst/>
          </a:prstGeom>
        </p:spPr>
      </p:pic>
    </p:spTree>
    <p:extLst>
      <p:ext uri="{BB962C8B-B14F-4D97-AF65-F5344CB8AC3E}">
        <p14:creationId xmlns:p14="http://schemas.microsoft.com/office/powerpoint/2010/main" val="2156344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Rectangle 3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2015808-AE62-5764-EBDA-A0AF5232E35C}"/>
              </a:ext>
            </a:extLst>
          </p:cNvPr>
          <p:cNvSpPr txBox="1"/>
          <p:nvPr/>
        </p:nvSpPr>
        <p:spPr>
          <a:xfrm>
            <a:off x="4037826" y="2364082"/>
            <a:ext cx="8154174" cy="3002704"/>
          </a:xfrm>
          <a:prstGeom prst="rect">
            <a:avLst/>
          </a:prstGeom>
        </p:spPr>
        <p:txBody>
          <a:bodyPr vert="horz" lIns="91440" tIns="45720" rIns="91440" bIns="45720" rtlCol="0" anchor="ctr">
            <a:noAutofit/>
          </a:bodyPr>
          <a:lstStyle/>
          <a:p>
            <a:pPr algn="ctr"/>
            <a:r>
              <a:rPr lang="en-US" sz="2400" b="1" i="0" dirty="0">
                <a:solidFill>
                  <a:srgbClr val="2D3154"/>
                </a:solidFill>
                <a:effectLst/>
                <a:latin typeface="Arial" panose="020B0604020202020204" pitchFamily="34" charset="0"/>
              </a:rPr>
              <a:t>Mary Ellen Shay</a:t>
            </a:r>
            <a:br>
              <a:rPr lang="en-US" sz="2400" b="1" i="0" dirty="0">
                <a:solidFill>
                  <a:srgbClr val="2D3154"/>
                </a:solidFill>
                <a:effectLst/>
                <a:latin typeface="Arial" panose="020B0604020202020204" pitchFamily="34" charset="0"/>
              </a:rPr>
            </a:br>
            <a:r>
              <a:rPr lang="en-US" sz="2400" b="0" i="0" dirty="0">
                <a:solidFill>
                  <a:srgbClr val="2D3154"/>
                </a:solidFill>
                <a:effectLst/>
                <a:latin typeface="Arial" panose="020B0604020202020204" pitchFamily="34" charset="0"/>
              </a:rPr>
              <a:t>Executive Director, CAL-ALHFA</a:t>
            </a:r>
            <a:endParaRPr lang="en-US" sz="2400" b="0" i="0" dirty="0">
              <a:solidFill>
                <a:srgbClr val="2D3154"/>
              </a:solidFill>
              <a:effectLst/>
              <a:latin typeface="Helvetica" panose="020B0604020202020204" pitchFamily="34" charset="0"/>
            </a:endParaRPr>
          </a:p>
          <a:p>
            <a:pPr algn="ctr"/>
            <a:r>
              <a:rPr lang="en-US" sz="2400" b="0" i="0" dirty="0">
                <a:solidFill>
                  <a:srgbClr val="2D3154"/>
                </a:solidFill>
                <a:effectLst/>
                <a:latin typeface="Arial" panose="020B0604020202020204" pitchFamily="34" charset="0"/>
              </a:rPr>
              <a:t>916.444.0288 - office</a:t>
            </a:r>
            <a:endParaRPr lang="en-US" sz="2400" b="0" i="0" dirty="0">
              <a:solidFill>
                <a:srgbClr val="2D3154"/>
              </a:solidFill>
              <a:effectLst/>
              <a:latin typeface="Helvetica" panose="020B0604020202020204" pitchFamily="34" charset="0"/>
            </a:endParaRPr>
          </a:p>
          <a:p>
            <a:pPr algn="ctr"/>
            <a:r>
              <a:rPr lang="en-US" sz="2400" b="0" i="0" dirty="0">
                <a:solidFill>
                  <a:srgbClr val="2D3154"/>
                </a:solidFill>
                <a:effectLst/>
                <a:latin typeface="Arial" panose="020B0604020202020204" pitchFamily="34" charset="0"/>
              </a:rPr>
              <a:t>916.799.0119 – cell</a:t>
            </a:r>
          </a:p>
          <a:p>
            <a:pPr algn="ctr"/>
            <a:endParaRPr lang="en-US" sz="2400" dirty="0">
              <a:solidFill>
                <a:srgbClr val="2D3154"/>
              </a:solidFill>
              <a:latin typeface="Arial" panose="020B0604020202020204" pitchFamily="34" charset="0"/>
            </a:endParaRPr>
          </a:p>
          <a:p>
            <a:pPr algn="ctr"/>
            <a:r>
              <a:rPr lang="en-US" sz="2400" b="0" i="0" dirty="0">
                <a:solidFill>
                  <a:srgbClr val="2D3154"/>
                </a:solidFill>
                <a:effectLst/>
                <a:latin typeface="Arial" panose="020B0604020202020204" pitchFamily="34" charset="0"/>
              </a:rPr>
              <a:t>Or visit our website</a:t>
            </a:r>
            <a:br>
              <a:rPr lang="en-US" sz="2400" b="0" i="0" dirty="0">
                <a:solidFill>
                  <a:srgbClr val="2D3154"/>
                </a:solidFill>
                <a:effectLst/>
                <a:latin typeface="Arial" panose="020B0604020202020204" pitchFamily="34" charset="0"/>
              </a:rPr>
            </a:br>
            <a:r>
              <a:rPr lang="en-US" sz="2400" b="1" i="0" spc="300" dirty="0">
                <a:solidFill>
                  <a:srgbClr val="FF0000"/>
                </a:solidFill>
                <a:effectLst/>
                <a:latin typeface="Arial" panose="020B0604020202020204" pitchFamily="34" charset="0"/>
              </a:rPr>
              <a:t>www.calalhfa.org</a:t>
            </a:r>
            <a:endParaRPr lang="en-US" sz="2400" b="1" i="0" spc="300" dirty="0">
              <a:solidFill>
                <a:srgbClr val="FF0000"/>
              </a:solidFill>
              <a:effectLst/>
              <a:latin typeface="Helvetica" panose="020B0604020202020204" pitchFamily="34" charset="0"/>
            </a:endParaRPr>
          </a:p>
        </p:txBody>
      </p:sp>
      <p:pic>
        <p:nvPicPr>
          <p:cNvPr id="4" name="Picture 3" descr="A logo with a house and text&#10;&#10;Description automatically generated">
            <a:extLst>
              <a:ext uri="{FF2B5EF4-FFF2-40B4-BE49-F238E27FC236}">
                <a16:creationId xmlns:a16="http://schemas.microsoft.com/office/drawing/2014/main" id="{FB58E54E-A583-6994-4E98-D7BFF14245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6489" y="803948"/>
            <a:ext cx="3793791" cy="1295441"/>
          </a:xfrm>
          <a:prstGeom prst="rect">
            <a:avLst/>
          </a:prstGeom>
        </p:spPr>
      </p:pic>
      <p:sp>
        <p:nvSpPr>
          <p:cNvPr id="8" name="Title 1">
            <a:extLst>
              <a:ext uri="{FF2B5EF4-FFF2-40B4-BE49-F238E27FC236}">
                <a16:creationId xmlns:a16="http://schemas.microsoft.com/office/drawing/2014/main" id="{80C8DB28-0A34-F72D-9296-B4AF6BAF2CBC}"/>
              </a:ext>
            </a:extLst>
          </p:cNvPr>
          <p:cNvSpPr>
            <a:spLocks noGrp="1"/>
          </p:cNvSpPr>
          <p:nvPr>
            <p:ph type="title"/>
          </p:nvPr>
        </p:nvSpPr>
        <p:spPr>
          <a:xfrm>
            <a:off x="191584" y="1323653"/>
            <a:ext cx="3750384" cy="2640977"/>
          </a:xfrm>
        </p:spPr>
        <p:txBody>
          <a:bodyPr vert="horz" lIns="91440" tIns="45720" rIns="91440" bIns="45720" rtlCol="0" anchor="b">
            <a:normAutofit/>
          </a:bodyPr>
          <a:lstStyle/>
          <a:p>
            <a:pPr algn="r"/>
            <a:r>
              <a:rPr lang="en-US" sz="4000" b="1" i="0" dirty="0">
                <a:solidFill>
                  <a:schemeClr val="bg1"/>
                </a:solidFill>
                <a:effectLst/>
                <a:ea typeface="Calibri" panose="020F0502020204030204" pitchFamily="34" charset="0"/>
                <a:cs typeface="Calibri" panose="020F0502020204030204" pitchFamily="34" charset="0"/>
              </a:rPr>
              <a:t>For More Information Contact</a:t>
            </a:r>
            <a:endParaRPr lang="en-US" sz="4000" i="1" kern="1200" dirty="0">
              <a:solidFill>
                <a:schemeClr val="bg1"/>
              </a:solidFill>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35C8D32-F91B-6098-F309-BB8E328741F9}"/>
              </a:ext>
            </a:extLst>
          </p:cNvPr>
          <p:cNvSpPr txBox="1"/>
          <p:nvPr/>
        </p:nvSpPr>
        <p:spPr>
          <a:xfrm>
            <a:off x="4462272" y="5607005"/>
            <a:ext cx="7461504" cy="1068115"/>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91DD5144-FCBF-D73F-A9FD-9089973FDC6F}"/>
              </a:ext>
            </a:extLst>
          </p:cNvPr>
          <p:cNvSpPr txBox="1"/>
          <p:nvPr/>
        </p:nvSpPr>
        <p:spPr>
          <a:xfrm>
            <a:off x="4750308" y="5517814"/>
            <a:ext cx="6885432" cy="1246495"/>
          </a:xfrm>
          <a:prstGeom prst="rect">
            <a:avLst/>
          </a:prstGeom>
          <a:noFill/>
        </p:spPr>
        <p:txBody>
          <a:bodyPr wrap="square" rtlCol="0">
            <a:spAutoFit/>
          </a:bodyPr>
          <a:lstStyle/>
          <a:p>
            <a:pPr algn="just"/>
            <a:r>
              <a:rPr lang="en-US" sz="1500" dirty="0"/>
              <a:t>CAL-ALHFA was established in 1989 to represent local housing professionals and agencies in the California State legislature and State housing programs. We also work on housing issues at the federal level. CAL-ALHFA is a non-profit organization with a broad-based membership including public and private agencies which develop, finance, and administer programs to create affordable housing in California.</a:t>
            </a:r>
          </a:p>
        </p:txBody>
      </p:sp>
    </p:spTree>
    <p:extLst>
      <p:ext uri="{BB962C8B-B14F-4D97-AF65-F5344CB8AC3E}">
        <p14:creationId xmlns:p14="http://schemas.microsoft.com/office/powerpoint/2010/main" val="888126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Rectangle 3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E829D6-4F08-F80C-954A-E2DDAC307043}"/>
              </a:ext>
            </a:extLst>
          </p:cNvPr>
          <p:cNvSpPr>
            <a:spLocks noGrp="1"/>
          </p:cNvSpPr>
          <p:nvPr>
            <p:ph type="title"/>
          </p:nvPr>
        </p:nvSpPr>
        <p:spPr>
          <a:xfrm>
            <a:off x="128016" y="586855"/>
            <a:ext cx="3540072" cy="2595257"/>
          </a:xfrm>
        </p:spPr>
        <p:txBody>
          <a:bodyPr vert="horz" lIns="91440" tIns="45720" rIns="91440" bIns="45720" rtlCol="0" anchor="b">
            <a:normAutofit/>
          </a:bodyPr>
          <a:lstStyle/>
          <a:p>
            <a:pPr algn="r"/>
            <a:r>
              <a:rPr lang="en-US" sz="4000" b="1" spc="300" dirty="0">
                <a:solidFill>
                  <a:srgbClr val="FFFFFF"/>
                </a:solidFill>
              </a:rPr>
              <a:t>On the</a:t>
            </a:r>
            <a:r>
              <a:rPr lang="en-US" sz="4000" b="1" kern="1200" spc="300" dirty="0">
                <a:solidFill>
                  <a:srgbClr val="FFFFFF"/>
                </a:solidFill>
                <a:latin typeface="+mj-lt"/>
                <a:ea typeface="+mj-ea"/>
                <a:cs typeface="+mj-cs"/>
              </a:rPr>
              <a:t> NOVEMBER 5 2024 BALLOT</a:t>
            </a:r>
          </a:p>
        </p:txBody>
      </p:sp>
      <p:sp>
        <p:nvSpPr>
          <p:cNvPr id="7" name="TextBox 6">
            <a:extLst>
              <a:ext uri="{FF2B5EF4-FFF2-40B4-BE49-F238E27FC236}">
                <a16:creationId xmlns:a16="http://schemas.microsoft.com/office/drawing/2014/main" id="{F2015808-AE62-5764-EBDA-A0AF5232E35C}"/>
              </a:ext>
            </a:extLst>
          </p:cNvPr>
          <p:cNvSpPr txBox="1"/>
          <p:nvPr/>
        </p:nvSpPr>
        <p:spPr>
          <a:xfrm>
            <a:off x="4810259" y="649480"/>
            <a:ext cx="6555347" cy="5546047"/>
          </a:xfrm>
          <a:prstGeom prst="rect">
            <a:avLst/>
          </a:prstGeom>
        </p:spPr>
        <p:txBody>
          <a:bodyPr vert="horz" lIns="91440" tIns="45720" rIns="91440" bIns="45720" rtlCol="0" anchor="ctr">
            <a:normAutofit/>
          </a:bodyPr>
          <a:lstStyle/>
          <a:p>
            <a:pPr>
              <a:lnSpc>
                <a:spcPct val="90000"/>
              </a:lnSpc>
              <a:spcAft>
                <a:spcPts val="600"/>
              </a:spcAft>
            </a:pPr>
            <a:r>
              <a:rPr lang="en-US" sz="2400" b="1" dirty="0">
                <a:solidFill>
                  <a:srgbClr val="FF0000"/>
                </a:solidFill>
              </a:rPr>
              <a:t>ACA1</a:t>
            </a:r>
            <a:r>
              <a:rPr lang="en-US" sz="2400" b="1" dirty="0"/>
              <a:t> </a:t>
            </a:r>
            <a:r>
              <a:rPr lang="en-US" sz="2400" dirty="0"/>
              <a:t>( Aguiar-Curry) reduces the voter threshold for local housing and infrastructure measures from 66.7% to 55%, making it easier for these local measures to be approved. In our last Update we mistakenly reported that the measure had been sent to the Governor’s desk for signature. In fact, the measure was approved by the required 2/3 majority in both the Senate and the Assembly and is now qualified to appear on the November 5, 2024 ballot. If the Amendment is approved by the voters, any other housing or infrastructure measures will be required to pass at the 55% approval level. </a:t>
            </a:r>
            <a:br>
              <a:rPr lang="en-US" sz="2400" dirty="0"/>
            </a:br>
            <a:br>
              <a:rPr lang="en-US" sz="2400" dirty="0"/>
            </a:br>
            <a:r>
              <a:rPr lang="en-US" sz="2400" i="1" dirty="0"/>
              <a:t>(continued on next slide)</a:t>
            </a:r>
          </a:p>
        </p:txBody>
      </p:sp>
      <p:pic>
        <p:nvPicPr>
          <p:cNvPr id="3" name="Picture 2" descr="A logo for a housing company&#10;&#10;Description automatically generated">
            <a:extLst>
              <a:ext uri="{FF2B5EF4-FFF2-40B4-BE49-F238E27FC236}">
                <a16:creationId xmlns:a16="http://schemas.microsoft.com/office/drawing/2014/main" id="{38495D54-57E0-3C23-1403-BB837F701D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8376" y="6046954"/>
            <a:ext cx="1278207" cy="5011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descr="A logo with a house and text&#10;&#10;Description automatically generated">
            <a:extLst>
              <a:ext uri="{FF2B5EF4-FFF2-40B4-BE49-F238E27FC236}">
                <a16:creationId xmlns:a16="http://schemas.microsoft.com/office/drawing/2014/main" id="{2194A16D-6B24-F019-8B76-33D55952C1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417" y="5998392"/>
            <a:ext cx="1752076" cy="598270"/>
          </a:xfrm>
          <a:prstGeom prst="rect">
            <a:avLst/>
          </a:prstGeom>
        </p:spPr>
      </p:pic>
    </p:spTree>
    <p:extLst>
      <p:ext uri="{BB962C8B-B14F-4D97-AF65-F5344CB8AC3E}">
        <p14:creationId xmlns:p14="http://schemas.microsoft.com/office/powerpoint/2010/main" val="828316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Rectangle 3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2015808-AE62-5764-EBDA-A0AF5232E35C}"/>
              </a:ext>
            </a:extLst>
          </p:cNvPr>
          <p:cNvSpPr txBox="1"/>
          <p:nvPr/>
        </p:nvSpPr>
        <p:spPr>
          <a:xfrm>
            <a:off x="4810259" y="649481"/>
            <a:ext cx="6555347" cy="4452872"/>
          </a:xfrm>
          <a:prstGeom prst="rect">
            <a:avLst/>
          </a:prstGeom>
        </p:spPr>
        <p:txBody>
          <a:bodyPr vert="horz" lIns="91440" tIns="45720" rIns="91440" bIns="45720" rtlCol="0" anchor="ctr">
            <a:normAutofit/>
          </a:bodyPr>
          <a:lstStyle/>
          <a:p>
            <a:pPr>
              <a:lnSpc>
                <a:spcPct val="90000"/>
              </a:lnSpc>
              <a:spcAft>
                <a:spcPts val="600"/>
              </a:spcAft>
            </a:pPr>
            <a:r>
              <a:rPr lang="en-US" sz="2400" dirty="0"/>
              <a:t>Ballot language is currently being developed, and an aggressive campaign supporting ACA 1 will be mounted. CAL-ALHFA will be taking an active role in working on the ballot language and the campaign. We anticipate significant opposition to ACA 1, primarily from Republican Legislators and the Howard Jarvis Taxpayers Association, who characterize ACA1 as an attack on Proposition 13.</a:t>
            </a:r>
          </a:p>
        </p:txBody>
      </p:sp>
      <p:pic>
        <p:nvPicPr>
          <p:cNvPr id="3" name="Picture 2" descr="A logo for a housing company&#10;&#10;Description automatically generated">
            <a:extLst>
              <a:ext uri="{FF2B5EF4-FFF2-40B4-BE49-F238E27FC236}">
                <a16:creationId xmlns:a16="http://schemas.microsoft.com/office/drawing/2014/main" id="{40CFA37F-14E0-94AF-38D4-CD205C96B9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8376" y="6046954"/>
            <a:ext cx="1278207" cy="5011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descr="A logo with a house and text&#10;&#10;Description automatically generated">
            <a:extLst>
              <a:ext uri="{FF2B5EF4-FFF2-40B4-BE49-F238E27FC236}">
                <a16:creationId xmlns:a16="http://schemas.microsoft.com/office/drawing/2014/main" id="{D64299D1-242C-4E5B-50D8-6F77D7DF39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417" y="5998392"/>
            <a:ext cx="1752076" cy="598270"/>
          </a:xfrm>
          <a:prstGeom prst="rect">
            <a:avLst/>
          </a:prstGeom>
        </p:spPr>
      </p:pic>
      <p:sp>
        <p:nvSpPr>
          <p:cNvPr id="11" name="Title 1">
            <a:extLst>
              <a:ext uri="{FF2B5EF4-FFF2-40B4-BE49-F238E27FC236}">
                <a16:creationId xmlns:a16="http://schemas.microsoft.com/office/drawing/2014/main" id="{580488F4-3D14-D4BB-2A67-7425E43038CD}"/>
              </a:ext>
            </a:extLst>
          </p:cNvPr>
          <p:cNvSpPr>
            <a:spLocks noGrp="1"/>
          </p:cNvSpPr>
          <p:nvPr>
            <p:ph type="title"/>
          </p:nvPr>
        </p:nvSpPr>
        <p:spPr>
          <a:xfrm>
            <a:off x="128016" y="586855"/>
            <a:ext cx="3540072" cy="2595257"/>
          </a:xfrm>
        </p:spPr>
        <p:txBody>
          <a:bodyPr vert="horz" lIns="91440" tIns="45720" rIns="91440" bIns="45720" rtlCol="0" anchor="b">
            <a:normAutofit/>
          </a:bodyPr>
          <a:lstStyle/>
          <a:p>
            <a:pPr algn="r"/>
            <a:r>
              <a:rPr lang="en-US" sz="4000" b="1" spc="300" dirty="0">
                <a:solidFill>
                  <a:srgbClr val="FFFFFF"/>
                </a:solidFill>
              </a:rPr>
              <a:t>On the</a:t>
            </a:r>
            <a:r>
              <a:rPr lang="en-US" sz="4000" b="1" kern="1200" spc="300" dirty="0">
                <a:solidFill>
                  <a:srgbClr val="FFFFFF"/>
                </a:solidFill>
                <a:latin typeface="+mj-lt"/>
                <a:ea typeface="+mj-ea"/>
                <a:cs typeface="+mj-cs"/>
              </a:rPr>
              <a:t> NOVEMBER 5 2024 BALLOT</a:t>
            </a:r>
          </a:p>
        </p:txBody>
      </p:sp>
    </p:spTree>
    <p:extLst>
      <p:ext uri="{BB962C8B-B14F-4D97-AF65-F5344CB8AC3E}">
        <p14:creationId xmlns:p14="http://schemas.microsoft.com/office/powerpoint/2010/main" val="3236987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Rectangle 3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2015808-AE62-5764-EBDA-A0AF5232E35C}"/>
              </a:ext>
            </a:extLst>
          </p:cNvPr>
          <p:cNvSpPr txBox="1"/>
          <p:nvPr/>
        </p:nvSpPr>
        <p:spPr>
          <a:xfrm>
            <a:off x="4810259" y="649480"/>
            <a:ext cx="6555347" cy="5546047"/>
          </a:xfrm>
          <a:prstGeom prst="rect">
            <a:avLst/>
          </a:prstGeom>
        </p:spPr>
        <p:txBody>
          <a:bodyPr vert="horz" lIns="91440" tIns="45720" rIns="91440" bIns="45720" rtlCol="0" anchor="ctr">
            <a:noAutofit/>
          </a:bodyPr>
          <a:lstStyle/>
          <a:p>
            <a:pPr>
              <a:lnSpc>
                <a:spcPct val="90000"/>
              </a:lnSpc>
              <a:spcAft>
                <a:spcPts val="600"/>
              </a:spcAft>
            </a:pPr>
            <a:r>
              <a:rPr lang="en-US" sz="2400" dirty="0"/>
              <a:t>While not on CAL-ALHFA’s list of top priorities, another ACA, ACA 13 (Ward) would require future ballot measures that increase voter approval requirements to also pass by the same threshold. It would preserve the right of local governments to place advisory questions on the ballot asking voters their opinions on issues.</a:t>
            </a:r>
          </a:p>
          <a:p>
            <a:pPr indent="-228600">
              <a:lnSpc>
                <a:spcPct val="90000"/>
              </a:lnSpc>
              <a:spcAft>
                <a:spcPts val="600"/>
              </a:spcAft>
              <a:buFont typeface="Arial" panose="020B0604020202020204" pitchFamily="34" charset="0"/>
              <a:buChar char="•"/>
            </a:pPr>
            <a:endParaRPr lang="en-US" sz="2400" dirty="0"/>
          </a:p>
          <a:p>
            <a:pPr>
              <a:lnSpc>
                <a:spcPct val="90000"/>
              </a:lnSpc>
              <a:spcAft>
                <a:spcPts val="600"/>
              </a:spcAft>
            </a:pPr>
            <a:r>
              <a:rPr lang="en-US" sz="2400" b="1" dirty="0">
                <a:solidFill>
                  <a:srgbClr val="FF0000"/>
                </a:solidFill>
              </a:rPr>
              <a:t>ACA 13 </a:t>
            </a:r>
            <a:r>
              <a:rPr lang="en-US" sz="2400" dirty="0"/>
              <a:t>would significantly impact another measure on the November 2024 ballot put forward by the California Business Roundtable (CBRT). The CBRT measure is the wealthy special interest group’s latest attempt to kneecap efforts to raise the funds cities need to serve their communities.</a:t>
            </a:r>
            <a:br>
              <a:rPr lang="en-US" sz="2400" dirty="0"/>
            </a:br>
            <a:endParaRPr lang="en-US" sz="2400" dirty="0"/>
          </a:p>
          <a:p>
            <a:pPr>
              <a:lnSpc>
                <a:spcPct val="90000"/>
              </a:lnSpc>
              <a:spcAft>
                <a:spcPts val="600"/>
              </a:spcAft>
            </a:pPr>
            <a:r>
              <a:rPr lang="en-US" i="1" dirty="0"/>
              <a:t>(continued on next slide)</a:t>
            </a:r>
          </a:p>
        </p:txBody>
      </p:sp>
      <p:pic>
        <p:nvPicPr>
          <p:cNvPr id="3" name="Picture 2" descr="A logo for a housing company&#10;&#10;Description automatically generated">
            <a:extLst>
              <a:ext uri="{FF2B5EF4-FFF2-40B4-BE49-F238E27FC236}">
                <a16:creationId xmlns:a16="http://schemas.microsoft.com/office/drawing/2014/main" id="{24EF5863-F06D-885E-3EBB-9CB39C2703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8376" y="6046954"/>
            <a:ext cx="1278207" cy="5011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descr="A logo with a house and text&#10;&#10;Description automatically generated">
            <a:extLst>
              <a:ext uri="{FF2B5EF4-FFF2-40B4-BE49-F238E27FC236}">
                <a16:creationId xmlns:a16="http://schemas.microsoft.com/office/drawing/2014/main" id="{CD0A627B-72E9-5BD3-0254-82F0CD77B1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417" y="5998392"/>
            <a:ext cx="1752076" cy="598270"/>
          </a:xfrm>
          <a:prstGeom prst="rect">
            <a:avLst/>
          </a:prstGeom>
        </p:spPr>
      </p:pic>
      <p:sp>
        <p:nvSpPr>
          <p:cNvPr id="15" name="Title 1">
            <a:extLst>
              <a:ext uri="{FF2B5EF4-FFF2-40B4-BE49-F238E27FC236}">
                <a16:creationId xmlns:a16="http://schemas.microsoft.com/office/drawing/2014/main" id="{B298AE5B-6E40-6929-E431-931843DCAB36}"/>
              </a:ext>
            </a:extLst>
          </p:cNvPr>
          <p:cNvSpPr>
            <a:spLocks noGrp="1"/>
          </p:cNvSpPr>
          <p:nvPr>
            <p:ph type="title"/>
          </p:nvPr>
        </p:nvSpPr>
        <p:spPr>
          <a:xfrm>
            <a:off x="128016" y="586855"/>
            <a:ext cx="3540072" cy="2595257"/>
          </a:xfrm>
        </p:spPr>
        <p:txBody>
          <a:bodyPr vert="horz" lIns="91440" tIns="45720" rIns="91440" bIns="45720" rtlCol="0" anchor="b">
            <a:normAutofit/>
          </a:bodyPr>
          <a:lstStyle/>
          <a:p>
            <a:pPr algn="r"/>
            <a:r>
              <a:rPr lang="en-US" sz="4000" b="1" spc="300" dirty="0">
                <a:solidFill>
                  <a:srgbClr val="FFFFFF"/>
                </a:solidFill>
              </a:rPr>
              <a:t>On the</a:t>
            </a:r>
            <a:r>
              <a:rPr lang="en-US" sz="4000" b="1" kern="1200" spc="300" dirty="0">
                <a:solidFill>
                  <a:srgbClr val="FFFFFF"/>
                </a:solidFill>
                <a:latin typeface="+mj-lt"/>
                <a:ea typeface="+mj-ea"/>
                <a:cs typeface="+mj-cs"/>
              </a:rPr>
              <a:t> NOVEMBER 5 2024 BALLOT</a:t>
            </a:r>
          </a:p>
        </p:txBody>
      </p:sp>
    </p:spTree>
    <p:extLst>
      <p:ext uri="{BB962C8B-B14F-4D97-AF65-F5344CB8AC3E}">
        <p14:creationId xmlns:p14="http://schemas.microsoft.com/office/powerpoint/2010/main" val="937107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Rectangle 3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2015808-AE62-5764-EBDA-A0AF5232E35C}"/>
              </a:ext>
            </a:extLst>
          </p:cNvPr>
          <p:cNvSpPr txBox="1"/>
          <p:nvPr/>
        </p:nvSpPr>
        <p:spPr>
          <a:xfrm>
            <a:off x="4810259" y="1353311"/>
            <a:ext cx="6555347" cy="3236977"/>
          </a:xfrm>
          <a:prstGeom prst="rect">
            <a:avLst/>
          </a:prstGeom>
        </p:spPr>
        <p:txBody>
          <a:bodyPr vert="horz" lIns="91440" tIns="45720" rIns="91440" bIns="45720" rtlCol="0" anchor="ctr">
            <a:normAutofit/>
          </a:bodyPr>
          <a:lstStyle/>
          <a:p>
            <a:pPr>
              <a:lnSpc>
                <a:spcPct val="90000"/>
              </a:lnSpc>
              <a:spcAft>
                <a:spcPts val="600"/>
              </a:spcAft>
            </a:pPr>
            <a:r>
              <a:rPr lang="en-US" sz="2400" dirty="0"/>
              <a:t>If ACA 13 is approved by voters, the CBRT measure must be approved by a two-thirds majority vote.</a:t>
            </a:r>
          </a:p>
          <a:p>
            <a:pPr indent="-228600">
              <a:lnSpc>
                <a:spcPct val="90000"/>
              </a:lnSpc>
              <a:spcAft>
                <a:spcPts val="600"/>
              </a:spcAft>
              <a:buFont typeface="Arial" panose="020B0604020202020204" pitchFamily="34" charset="0"/>
              <a:buChar char="•"/>
            </a:pPr>
            <a:endParaRPr lang="en-US" sz="2400" i="1" dirty="0"/>
          </a:p>
          <a:p>
            <a:pPr>
              <a:lnSpc>
                <a:spcPct val="90000"/>
              </a:lnSpc>
              <a:spcAft>
                <a:spcPts val="600"/>
              </a:spcAft>
            </a:pPr>
            <a:r>
              <a:rPr lang="en-US" sz="2400" dirty="0"/>
              <a:t>ACA 13 will also go on the November 2024 ballot, when voter turnout is traditionally higher. Together, ACA 1 and ACA 13 would protect Californian’s ability to make their voices heard and affect change in their communities.</a:t>
            </a:r>
          </a:p>
        </p:txBody>
      </p:sp>
      <p:pic>
        <p:nvPicPr>
          <p:cNvPr id="3" name="Picture 2" descr="A logo for a housing company&#10;&#10;Description automatically generated">
            <a:extLst>
              <a:ext uri="{FF2B5EF4-FFF2-40B4-BE49-F238E27FC236}">
                <a16:creationId xmlns:a16="http://schemas.microsoft.com/office/drawing/2014/main" id="{EBA6F133-4F98-1E14-A315-74278E97A0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8376" y="6046954"/>
            <a:ext cx="1278207" cy="5011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descr="A logo with a house and text&#10;&#10;Description automatically generated">
            <a:extLst>
              <a:ext uri="{FF2B5EF4-FFF2-40B4-BE49-F238E27FC236}">
                <a16:creationId xmlns:a16="http://schemas.microsoft.com/office/drawing/2014/main" id="{FDBC5142-7E04-D012-C2C5-733CBC5FF0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417" y="5998392"/>
            <a:ext cx="1752076" cy="598270"/>
          </a:xfrm>
          <a:prstGeom prst="rect">
            <a:avLst/>
          </a:prstGeom>
        </p:spPr>
      </p:pic>
      <p:sp>
        <p:nvSpPr>
          <p:cNvPr id="15" name="Title 1">
            <a:extLst>
              <a:ext uri="{FF2B5EF4-FFF2-40B4-BE49-F238E27FC236}">
                <a16:creationId xmlns:a16="http://schemas.microsoft.com/office/drawing/2014/main" id="{22F38A11-818E-3F21-CE5A-9F5DCB76082B}"/>
              </a:ext>
            </a:extLst>
          </p:cNvPr>
          <p:cNvSpPr>
            <a:spLocks noGrp="1"/>
          </p:cNvSpPr>
          <p:nvPr>
            <p:ph type="title"/>
          </p:nvPr>
        </p:nvSpPr>
        <p:spPr>
          <a:xfrm>
            <a:off x="128016" y="586855"/>
            <a:ext cx="3540072" cy="2595257"/>
          </a:xfrm>
        </p:spPr>
        <p:txBody>
          <a:bodyPr vert="horz" lIns="91440" tIns="45720" rIns="91440" bIns="45720" rtlCol="0" anchor="b">
            <a:normAutofit/>
          </a:bodyPr>
          <a:lstStyle/>
          <a:p>
            <a:pPr algn="r"/>
            <a:r>
              <a:rPr lang="en-US" sz="4000" b="1" spc="300" dirty="0">
                <a:solidFill>
                  <a:srgbClr val="FFFFFF"/>
                </a:solidFill>
              </a:rPr>
              <a:t>On the</a:t>
            </a:r>
            <a:r>
              <a:rPr lang="en-US" sz="4000" b="1" kern="1200" spc="300" dirty="0">
                <a:solidFill>
                  <a:srgbClr val="FFFFFF"/>
                </a:solidFill>
                <a:latin typeface="+mj-lt"/>
                <a:ea typeface="+mj-ea"/>
                <a:cs typeface="+mj-cs"/>
              </a:rPr>
              <a:t> NOVEMBER 5 2024 BALLOT</a:t>
            </a:r>
          </a:p>
        </p:txBody>
      </p:sp>
    </p:spTree>
    <p:extLst>
      <p:ext uri="{BB962C8B-B14F-4D97-AF65-F5344CB8AC3E}">
        <p14:creationId xmlns:p14="http://schemas.microsoft.com/office/powerpoint/2010/main" val="3029293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Rectangle 3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D8FC8FF3-7D3F-290D-031E-05594B987F93}"/>
              </a:ext>
            </a:extLst>
          </p:cNvPr>
          <p:cNvSpPr txBox="1">
            <a:spLocks/>
          </p:cNvSpPr>
          <p:nvPr/>
        </p:nvSpPr>
        <p:spPr>
          <a:xfrm>
            <a:off x="466722" y="586855"/>
            <a:ext cx="3201366" cy="338749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Aft>
                <a:spcPts val="600"/>
              </a:spcAft>
            </a:pPr>
            <a:r>
              <a:rPr lang="en-US" sz="4000" b="1" kern="1200" spc="300" dirty="0">
                <a:solidFill>
                  <a:srgbClr val="FFFFFF"/>
                </a:solidFill>
                <a:latin typeface="+mj-lt"/>
                <a:ea typeface="+mj-ea"/>
                <a:cs typeface="+mj-cs"/>
              </a:rPr>
              <a:t>ALSO CROSSED THE FINISH LINE</a:t>
            </a:r>
            <a:br>
              <a:rPr lang="en-US" sz="4000" kern="1200" dirty="0">
                <a:solidFill>
                  <a:srgbClr val="FFFFFF"/>
                </a:solidFill>
                <a:latin typeface="+mj-lt"/>
                <a:ea typeface="+mj-ea"/>
                <a:cs typeface="+mj-cs"/>
              </a:rPr>
            </a:br>
            <a:r>
              <a:rPr lang="en-US" sz="4000" i="1" kern="1200" dirty="0">
                <a:solidFill>
                  <a:srgbClr val="FFFFFF"/>
                </a:solidFill>
                <a:latin typeface="+mj-lt"/>
                <a:ea typeface="+mj-ea"/>
                <a:cs typeface="+mj-cs"/>
              </a:rPr>
              <a:t>and Signed by the Governor</a:t>
            </a:r>
          </a:p>
        </p:txBody>
      </p:sp>
      <p:sp>
        <p:nvSpPr>
          <p:cNvPr id="7" name="TextBox 6">
            <a:extLst>
              <a:ext uri="{FF2B5EF4-FFF2-40B4-BE49-F238E27FC236}">
                <a16:creationId xmlns:a16="http://schemas.microsoft.com/office/drawing/2014/main" id="{F2015808-AE62-5764-EBDA-A0AF5232E35C}"/>
              </a:ext>
            </a:extLst>
          </p:cNvPr>
          <p:cNvSpPr txBox="1"/>
          <p:nvPr/>
        </p:nvSpPr>
        <p:spPr>
          <a:xfrm>
            <a:off x="4810259" y="649480"/>
            <a:ext cx="6555347" cy="5546047"/>
          </a:xfrm>
          <a:prstGeom prst="rect">
            <a:avLst/>
          </a:prstGeom>
        </p:spPr>
        <p:txBody>
          <a:bodyPr vert="horz" lIns="91440" tIns="45720" rIns="91440" bIns="45720" rtlCol="0" anchor="ctr">
            <a:normAutofit/>
          </a:bodyPr>
          <a:lstStyle/>
          <a:p>
            <a:pPr>
              <a:lnSpc>
                <a:spcPct val="90000"/>
              </a:lnSpc>
              <a:spcAft>
                <a:spcPts val="600"/>
              </a:spcAft>
            </a:pPr>
            <a:r>
              <a:rPr lang="en-US" sz="2400" b="1" dirty="0">
                <a:solidFill>
                  <a:srgbClr val="FF0000"/>
                </a:solidFill>
              </a:rPr>
              <a:t>AB529</a:t>
            </a:r>
            <a:r>
              <a:rPr lang="en-US" sz="2400" b="1" dirty="0"/>
              <a:t> </a:t>
            </a:r>
            <a:r>
              <a:rPr lang="en-US" sz="2400" dirty="0"/>
              <a:t>(Gabriel) </a:t>
            </a:r>
            <a:r>
              <a:rPr lang="en-US" sz="2400" b="1" dirty="0"/>
              <a:t>Adaptive Reuse Projects</a:t>
            </a:r>
          </a:p>
          <a:p>
            <a:pPr>
              <a:lnSpc>
                <a:spcPct val="90000"/>
              </a:lnSpc>
              <a:spcAft>
                <a:spcPts val="600"/>
              </a:spcAft>
            </a:pPr>
            <a:r>
              <a:rPr lang="en-US" sz="2400" dirty="0"/>
              <a:t>Requires the Department of Housing and Community Development (HCD) to convene a working group regarding adaptive reuse residential projects, including identifying and recommending amendments to state building standards, and makes other changes to state law related to adaptive reuse projects.</a:t>
            </a:r>
          </a:p>
          <a:p>
            <a:pPr indent="-228600">
              <a:lnSpc>
                <a:spcPct val="90000"/>
              </a:lnSpc>
              <a:spcAft>
                <a:spcPts val="600"/>
              </a:spcAft>
              <a:buFont typeface="Arial" panose="020B0604020202020204" pitchFamily="34" charset="0"/>
              <a:buChar char="•"/>
            </a:pPr>
            <a:endParaRPr lang="en-US" sz="2400" dirty="0"/>
          </a:p>
          <a:p>
            <a:pPr>
              <a:lnSpc>
                <a:spcPct val="90000"/>
              </a:lnSpc>
              <a:spcAft>
                <a:spcPts val="600"/>
              </a:spcAft>
            </a:pPr>
            <a:r>
              <a:rPr lang="en-US" sz="2400" b="1" dirty="0">
                <a:solidFill>
                  <a:srgbClr val="FF0000"/>
                </a:solidFill>
              </a:rPr>
              <a:t>AB519</a:t>
            </a:r>
            <a:r>
              <a:rPr lang="en-US" sz="2400" b="1" dirty="0"/>
              <a:t> </a:t>
            </a:r>
            <a:r>
              <a:rPr lang="en-US" sz="2400" dirty="0"/>
              <a:t>(Schiavo) Creates an Affordable Housing Finance Workgroup to design a consolidated application for affordable housing developers to use to access state housing funding programs and a coordinated review process for the application on or before January 1, 2027.</a:t>
            </a:r>
          </a:p>
        </p:txBody>
      </p:sp>
      <p:pic>
        <p:nvPicPr>
          <p:cNvPr id="3" name="Picture 2" descr="A logo for a housing company&#10;&#10;Description automatically generated">
            <a:extLst>
              <a:ext uri="{FF2B5EF4-FFF2-40B4-BE49-F238E27FC236}">
                <a16:creationId xmlns:a16="http://schemas.microsoft.com/office/drawing/2014/main" id="{EBA6F133-4F98-1E14-A315-74278E97A0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8376" y="6046954"/>
            <a:ext cx="1278207" cy="5011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descr="A logo with a house and text&#10;&#10;Description automatically generated">
            <a:extLst>
              <a:ext uri="{FF2B5EF4-FFF2-40B4-BE49-F238E27FC236}">
                <a16:creationId xmlns:a16="http://schemas.microsoft.com/office/drawing/2014/main" id="{789D2BF9-07BE-3469-8A38-18364A4346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417" y="5998392"/>
            <a:ext cx="1752076" cy="598270"/>
          </a:xfrm>
          <a:prstGeom prst="rect">
            <a:avLst/>
          </a:prstGeom>
        </p:spPr>
      </p:pic>
    </p:spTree>
    <p:extLst>
      <p:ext uri="{BB962C8B-B14F-4D97-AF65-F5344CB8AC3E}">
        <p14:creationId xmlns:p14="http://schemas.microsoft.com/office/powerpoint/2010/main" val="3804857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Rectangle 3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E829D6-4F08-F80C-954A-E2DDAC307043}"/>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b="1" kern="1200" spc="300">
                <a:solidFill>
                  <a:srgbClr val="FFFFFF"/>
                </a:solidFill>
                <a:latin typeface="+mj-lt"/>
                <a:ea typeface="+mj-ea"/>
                <a:cs typeface="+mj-cs"/>
              </a:rPr>
              <a:t>ALSO CROSSED THE FINISH LINE</a:t>
            </a:r>
            <a:br>
              <a:rPr lang="en-US" sz="4000" kern="1200">
                <a:solidFill>
                  <a:srgbClr val="FFFFFF"/>
                </a:solidFill>
                <a:latin typeface="+mj-lt"/>
                <a:ea typeface="+mj-ea"/>
                <a:cs typeface="+mj-cs"/>
              </a:rPr>
            </a:br>
            <a:r>
              <a:rPr lang="en-US" sz="4000" i="1" kern="1200">
                <a:solidFill>
                  <a:srgbClr val="FFFFFF"/>
                </a:solidFill>
                <a:latin typeface="+mj-lt"/>
                <a:ea typeface="+mj-ea"/>
                <a:cs typeface="+mj-cs"/>
              </a:rPr>
              <a:t>and Signed by the Governor</a:t>
            </a:r>
          </a:p>
        </p:txBody>
      </p:sp>
      <p:sp>
        <p:nvSpPr>
          <p:cNvPr id="7" name="TextBox 6">
            <a:extLst>
              <a:ext uri="{FF2B5EF4-FFF2-40B4-BE49-F238E27FC236}">
                <a16:creationId xmlns:a16="http://schemas.microsoft.com/office/drawing/2014/main" id="{F2015808-AE62-5764-EBDA-A0AF5232E35C}"/>
              </a:ext>
            </a:extLst>
          </p:cNvPr>
          <p:cNvSpPr txBox="1"/>
          <p:nvPr/>
        </p:nvSpPr>
        <p:spPr>
          <a:xfrm>
            <a:off x="4810259" y="649481"/>
            <a:ext cx="6555347" cy="3324872"/>
          </a:xfrm>
          <a:prstGeom prst="rect">
            <a:avLst/>
          </a:prstGeom>
        </p:spPr>
        <p:txBody>
          <a:bodyPr vert="horz" lIns="91440" tIns="45720" rIns="91440" bIns="45720" rtlCol="0" anchor="ctr">
            <a:normAutofit lnSpcReduction="10000"/>
          </a:bodyPr>
          <a:lstStyle/>
          <a:p>
            <a:pPr indent="-228600">
              <a:lnSpc>
                <a:spcPct val="90000"/>
              </a:lnSpc>
              <a:spcAft>
                <a:spcPts val="600"/>
              </a:spcAft>
              <a:buFont typeface="Arial" panose="020B0604020202020204" pitchFamily="34" charset="0"/>
              <a:buChar char="•"/>
            </a:pPr>
            <a:endParaRPr lang="en-US" sz="2400" b="1" dirty="0"/>
          </a:p>
          <a:p>
            <a:pPr indent="-228600">
              <a:lnSpc>
                <a:spcPct val="90000"/>
              </a:lnSpc>
              <a:spcAft>
                <a:spcPts val="600"/>
              </a:spcAft>
              <a:buFont typeface="Arial" panose="020B0604020202020204" pitchFamily="34" charset="0"/>
              <a:buChar char="•"/>
            </a:pPr>
            <a:endParaRPr lang="en-US" sz="2400" b="1" dirty="0"/>
          </a:p>
          <a:p>
            <a:pPr indent="-228600">
              <a:lnSpc>
                <a:spcPct val="90000"/>
              </a:lnSpc>
              <a:spcAft>
                <a:spcPts val="600"/>
              </a:spcAft>
              <a:buFont typeface="Arial" panose="020B0604020202020204" pitchFamily="34" charset="0"/>
              <a:buChar char="•"/>
            </a:pPr>
            <a:endParaRPr lang="en-US" sz="2400" b="1" dirty="0"/>
          </a:p>
          <a:p>
            <a:pPr>
              <a:lnSpc>
                <a:spcPct val="90000"/>
              </a:lnSpc>
              <a:spcAft>
                <a:spcPts val="600"/>
              </a:spcAft>
            </a:pPr>
            <a:r>
              <a:rPr lang="en-US" sz="2400" b="1" dirty="0">
                <a:solidFill>
                  <a:srgbClr val="FF0000"/>
                </a:solidFill>
              </a:rPr>
              <a:t>AB480</a:t>
            </a:r>
            <a:r>
              <a:rPr lang="en-US" sz="2400" dirty="0"/>
              <a:t> (Ting)  Surplus Lands Act . Makes numerous changes to the Surplus Land Act (SLA), including the disposal process, the authority of the Department of Housing and Community Development (HCD), and penalties for violations. Adds definitions of key words in the surplus lands act. I.e. “dispose” and “exempt surplus land”. </a:t>
            </a:r>
          </a:p>
        </p:txBody>
      </p:sp>
      <p:pic>
        <p:nvPicPr>
          <p:cNvPr id="3" name="Picture 2" descr="A logo for a housing company&#10;&#10;Description automatically generated">
            <a:extLst>
              <a:ext uri="{FF2B5EF4-FFF2-40B4-BE49-F238E27FC236}">
                <a16:creationId xmlns:a16="http://schemas.microsoft.com/office/drawing/2014/main" id="{EBA6F133-4F98-1E14-A315-74278E97A0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8376" y="6046954"/>
            <a:ext cx="1278207" cy="5011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descr="A logo with a house and text&#10;&#10;Description automatically generated">
            <a:extLst>
              <a:ext uri="{FF2B5EF4-FFF2-40B4-BE49-F238E27FC236}">
                <a16:creationId xmlns:a16="http://schemas.microsoft.com/office/drawing/2014/main" id="{3B7CF92E-B018-0E6E-D000-39BBB35FC1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417" y="5998392"/>
            <a:ext cx="1752076" cy="598270"/>
          </a:xfrm>
          <a:prstGeom prst="rect">
            <a:avLst/>
          </a:prstGeom>
        </p:spPr>
      </p:pic>
    </p:spTree>
    <p:extLst>
      <p:ext uri="{BB962C8B-B14F-4D97-AF65-F5344CB8AC3E}">
        <p14:creationId xmlns:p14="http://schemas.microsoft.com/office/powerpoint/2010/main" val="1991377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Rectangle 3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E829D6-4F08-F80C-954A-E2DDAC307043}"/>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b="1" kern="1200" spc="300">
                <a:solidFill>
                  <a:srgbClr val="FFFFFF"/>
                </a:solidFill>
                <a:latin typeface="+mj-lt"/>
                <a:ea typeface="+mj-ea"/>
                <a:cs typeface="+mj-cs"/>
              </a:rPr>
              <a:t>CEQA</a:t>
            </a:r>
            <a:br>
              <a:rPr lang="en-US" sz="4000" b="1" kern="1200" spc="300">
                <a:solidFill>
                  <a:srgbClr val="FFFFFF"/>
                </a:solidFill>
                <a:latin typeface="+mj-lt"/>
                <a:ea typeface="+mj-ea"/>
                <a:cs typeface="+mj-cs"/>
              </a:rPr>
            </a:br>
            <a:r>
              <a:rPr lang="en-US" sz="4000" b="0" i="1" kern="1200">
                <a:solidFill>
                  <a:srgbClr val="FFFFFF"/>
                </a:solidFill>
                <a:effectLst/>
                <a:latin typeface="+mj-lt"/>
                <a:ea typeface="+mj-ea"/>
                <a:cs typeface="+mj-cs"/>
              </a:rPr>
              <a:t>The California Environmental Quality Act</a:t>
            </a:r>
            <a:endParaRPr lang="en-US" sz="4000" i="1" kern="1200">
              <a:solidFill>
                <a:srgbClr val="FFFFFF"/>
              </a:solidFill>
              <a:latin typeface="+mj-lt"/>
              <a:ea typeface="+mj-ea"/>
              <a:cs typeface="+mj-cs"/>
            </a:endParaRPr>
          </a:p>
        </p:txBody>
      </p:sp>
      <p:sp>
        <p:nvSpPr>
          <p:cNvPr id="7" name="TextBox 6">
            <a:extLst>
              <a:ext uri="{FF2B5EF4-FFF2-40B4-BE49-F238E27FC236}">
                <a16:creationId xmlns:a16="http://schemas.microsoft.com/office/drawing/2014/main" id="{F2015808-AE62-5764-EBDA-A0AF5232E35C}"/>
              </a:ext>
            </a:extLst>
          </p:cNvPr>
          <p:cNvSpPr txBox="1"/>
          <p:nvPr/>
        </p:nvSpPr>
        <p:spPr>
          <a:xfrm>
            <a:off x="4810259" y="649480"/>
            <a:ext cx="6555347" cy="5546047"/>
          </a:xfrm>
          <a:prstGeom prst="rect">
            <a:avLst/>
          </a:prstGeom>
        </p:spPr>
        <p:txBody>
          <a:bodyPr vert="horz" lIns="91440" tIns="45720" rIns="91440" bIns="45720" rtlCol="0" anchor="ctr">
            <a:noAutofit/>
          </a:bodyPr>
          <a:lstStyle/>
          <a:p>
            <a:pPr>
              <a:lnSpc>
                <a:spcPct val="90000"/>
              </a:lnSpc>
              <a:spcAft>
                <a:spcPts val="600"/>
              </a:spcAft>
            </a:pPr>
            <a:r>
              <a:rPr lang="en-US" sz="2400" b="1" dirty="0">
                <a:solidFill>
                  <a:srgbClr val="FF0000"/>
                </a:solidFill>
              </a:rPr>
              <a:t>AB1449</a:t>
            </a:r>
            <a:r>
              <a:rPr lang="en-US" sz="2400" dirty="0"/>
              <a:t> (Alvarez) Extends CEQA exemptions to 100% affordable projects so long as project labor standards established by AB2011 are included.</a:t>
            </a:r>
          </a:p>
          <a:p>
            <a:pPr indent="-228600">
              <a:lnSpc>
                <a:spcPct val="90000"/>
              </a:lnSpc>
              <a:spcAft>
                <a:spcPts val="600"/>
              </a:spcAft>
              <a:buFont typeface="Arial" panose="020B0604020202020204" pitchFamily="34" charset="0"/>
              <a:buChar char="•"/>
            </a:pPr>
            <a:endParaRPr lang="en-US" sz="2400" dirty="0"/>
          </a:p>
          <a:p>
            <a:pPr>
              <a:lnSpc>
                <a:spcPct val="90000"/>
              </a:lnSpc>
              <a:spcAft>
                <a:spcPts val="600"/>
              </a:spcAft>
            </a:pPr>
            <a:r>
              <a:rPr lang="en-US" sz="2400" b="1" dirty="0">
                <a:solidFill>
                  <a:srgbClr val="FF0000"/>
                </a:solidFill>
              </a:rPr>
              <a:t>AB1307</a:t>
            </a:r>
            <a:r>
              <a:rPr lang="en-US" sz="2400" dirty="0"/>
              <a:t> (Wicks) For purposes of residential projects reviewed under the California Environmental Quality Act (CEQA), provides that the effects of noise generated by occupants and guests on human beings is not a significant effect on the environment. Further provides that public universities are not required, in an environmental impact report (EIR) prepared for a residential or mixed-use housing project, to consider alternatives to the location of the project if specified requirements are met.</a:t>
            </a:r>
          </a:p>
        </p:txBody>
      </p:sp>
      <p:pic>
        <p:nvPicPr>
          <p:cNvPr id="3" name="Picture 2" descr="A logo for a housing company&#10;&#10;Description automatically generated">
            <a:extLst>
              <a:ext uri="{FF2B5EF4-FFF2-40B4-BE49-F238E27FC236}">
                <a16:creationId xmlns:a16="http://schemas.microsoft.com/office/drawing/2014/main" id="{EBA6F133-4F98-1E14-A315-74278E97A0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8376" y="6046954"/>
            <a:ext cx="1278207" cy="5011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descr="A logo with a house and text&#10;&#10;Description automatically generated">
            <a:extLst>
              <a:ext uri="{FF2B5EF4-FFF2-40B4-BE49-F238E27FC236}">
                <a16:creationId xmlns:a16="http://schemas.microsoft.com/office/drawing/2014/main" id="{9A684665-CB3C-D433-34B8-B0B9488C33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417" y="5998392"/>
            <a:ext cx="1752076" cy="598270"/>
          </a:xfrm>
          <a:prstGeom prst="rect">
            <a:avLst/>
          </a:prstGeom>
        </p:spPr>
      </p:pic>
    </p:spTree>
    <p:extLst>
      <p:ext uri="{BB962C8B-B14F-4D97-AF65-F5344CB8AC3E}">
        <p14:creationId xmlns:p14="http://schemas.microsoft.com/office/powerpoint/2010/main" val="30919554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TotalTime>
  <Words>1627</Words>
  <Application>Microsoft Office PowerPoint</Application>
  <PresentationFormat>Widescreen</PresentationFormat>
  <Paragraphs>85</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Helvetica</vt:lpstr>
      <vt:lpstr>Wingdings</vt:lpstr>
      <vt:lpstr>Office Theme</vt:lpstr>
      <vt:lpstr>PowerPoint Presentation</vt:lpstr>
      <vt:lpstr>HIGHEST PRIORITY BILLS Signed by the Governor</vt:lpstr>
      <vt:lpstr>On the NOVEMBER 5 2024 BALLOT</vt:lpstr>
      <vt:lpstr>On the NOVEMBER 5 2024 BALLOT</vt:lpstr>
      <vt:lpstr>On the NOVEMBER 5 2024 BALLOT</vt:lpstr>
      <vt:lpstr>On the NOVEMBER 5 2024 BALLOT</vt:lpstr>
      <vt:lpstr>PowerPoint Presentation</vt:lpstr>
      <vt:lpstr>ALSO CROSSED THE FINISH LINE and Signed by the Governor</vt:lpstr>
      <vt:lpstr>CEQA The California Environmental Quality Act</vt:lpstr>
      <vt:lpstr>CEQA The California Environmental Quality Act</vt:lpstr>
      <vt:lpstr>ARTICLE 34</vt:lpstr>
      <vt:lpstr>STREAMLININGProcessing</vt:lpstr>
      <vt:lpstr>STREAMLININGProcessing</vt:lpstr>
      <vt:lpstr>The Behavioral Health Infrastructure Bond Act of 2023</vt:lpstr>
      <vt:lpstr>The Behavioral Health Services Act</vt:lpstr>
      <vt:lpstr>Back Next Year?</vt:lpstr>
      <vt:lpstr>Back Next Year?</vt:lpstr>
      <vt:lpstr>Back Next Year?</vt:lpstr>
      <vt:lpstr>CCAH Needed Action</vt:lpstr>
      <vt:lpstr>For More Information 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Sheri Gailliard</dc:creator>
  <cp:lastModifiedBy>Sheri Gailliard</cp:lastModifiedBy>
  <cp:revision>13</cp:revision>
  <dcterms:created xsi:type="dcterms:W3CDTF">2023-10-30T15:21:42Z</dcterms:created>
  <dcterms:modified xsi:type="dcterms:W3CDTF">2023-10-30T20:20:05Z</dcterms:modified>
</cp:coreProperties>
</file>