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63" r:id="rId5"/>
    <p:sldId id="264" r:id="rId6"/>
    <p:sldId id="266" r:id="rId7"/>
    <p:sldId id="259" r:id="rId8"/>
    <p:sldId id="260" r:id="rId9"/>
    <p:sldId id="261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2452"/>
    <a:srgbClr val="FFFFFF"/>
    <a:srgbClr val="68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31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0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BA4D-6A7C-4B34-A7A7-F9EB004E5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D3143-B2F4-48C4-9130-B0EB03BB8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93D69-3670-4FB2-B11D-5A95095E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8075-104D-4944-BFC8-7127D558A26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F056F-AA7D-4B1A-AE78-A3262BB4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80D8-8368-437B-B84E-0964A30A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2D83-AF63-48DD-A6DD-18C33B86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F603-AE65-4926-A5D5-FFA23E1C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56A9A-182D-453D-A2CB-BA89F7225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1A8C-6CB8-4EE0-897E-FEAFF1A2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8075-104D-4944-BFC8-7127D558A26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2932-F65E-4B74-965C-CDD50A29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CD50B-89BC-478D-835C-A1B3CA4F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2D83-AF63-48DD-A6DD-18C33B86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E88718-84AC-4458-9BF4-8F4174141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442BE-612C-4B14-A159-1BBFEC959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DAE36-091D-4799-B971-87497DE9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8075-104D-4944-BFC8-7127D558A26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C88AB-6420-429F-91F8-5CE83182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E1AAD-C325-4FF8-91C2-6E37CE8C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2D83-AF63-48DD-A6DD-18C33B86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2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6A71-0E14-4DD9-B8AB-4BBFE007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23E1C-F44B-4FBE-8A2E-89BDDCD5D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12A79-3522-46B7-8850-CC3D782A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8075-104D-4944-BFC8-7127D558A26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F866-812B-41B1-91C6-F59BE995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88E05-9160-4C52-A22B-874D2659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2D83-AF63-48DD-A6DD-18C33B86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4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61D9-D4C5-441C-AA38-8C216AB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B91A3-DCBB-4D7E-9D31-09E175E17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EECD-E1D6-4CAB-890C-142834DC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8075-104D-4944-BFC8-7127D558A26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296B6-E7EB-4438-BD0D-7AB6CAA7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DBB69-ABFB-43FB-9DA6-E1574EA1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2D83-AF63-48DD-A6DD-18C33B86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0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17E8-6F6D-49CF-90AD-34C3CD52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E777-38DC-46DB-B796-BC129837F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0650D-02A7-40B5-9A38-477DF3637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0053A-2221-4FF0-B67C-9E819FEA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8075-104D-4944-BFC8-7127D558A26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6E594-9A30-4292-97E5-87A2E97A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5B1E9-E643-4BDE-943C-AE33A749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2D83-AF63-48DD-A6DD-18C33B86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7D14-C98F-4A30-8995-0B373596B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4F426-3830-4E2F-BDDB-0F53C7C64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A3BFB-B8C9-43F0-9680-01A39B8A5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43D96-21F1-4F5F-A33B-DA71ADCE6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074CF-2414-41A5-94F5-9B3CC9E65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2E9A6-B4F5-4017-B57B-08132C54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8075-104D-4944-BFC8-7127D558A26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E2A1B-F56F-41AF-98FC-E7D99512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64C18-FF38-45C4-B738-2D627F52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2D83-AF63-48DD-A6DD-18C33B86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4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A1280-FE57-4CF2-8D9A-F39D69BE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B9955-C09B-46DF-B288-8B37ACFA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8075-104D-4944-BFC8-7127D558A26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2CDD2-9596-4E1E-B1B7-C2C30C4B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28CDE-C677-4A99-9B4B-1D265E30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2D83-AF63-48DD-A6DD-18C33B86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9E3E3-7C1A-4D6E-93B2-B18C38CF9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8075-104D-4944-BFC8-7127D558A26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91EA8-7EEE-41B7-A9D6-A992103A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9FA2E-5A7B-49CC-8260-409705E8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2D83-AF63-48DD-A6DD-18C33B86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4E9F-3A3E-4149-B0D6-7E394BC7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19295-ADC8-40CF-85A0-84667B098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FDBDD-606F-4354-9CC6-DAA519E89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8E4BE-B50F-40E6-8BCF-077F85B8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8075-104D-4944-BFC8-7127D558A26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63E5E-BACD-4B4B-97E9-5F9AC04E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0C398-0B4F-4D56-BE41-6305170C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2D83-AF63-48DD-A6DD-18C33B86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DFD9-4A5F-447F-B9E5-B5DAC8F5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05E77-FCC3-46CC-B15C-9C9D056EC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31A34-14F7-4C36-9BCD-3ADBA22D9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AD09E-8E2A-479C-A099-BAF0ED8B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C8075-104D-4944-BFC8-7127D558A26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D4492-47B7-4A70-AE4C-EDA3CA28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9FDD4-1A3A-48D1-92FF-3B07745E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2D83-AF63-48DD-A6DD-18C33B86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1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E9C3-083D-46E4-91E8-67E2D2BD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E6915-A1A2-4153-BFE2-66DC4F2AC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51A1C-38F6-4A92-B08E-7AAA3C6D6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8075-104D-4944-BFC8-7127D558A26A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F567-390C-40C9-A248-1A295299E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6D3F2-0707-46DD-AE2C-E270F2CF4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2D83-AF63-48DD-A6DD-18C33B86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8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A2261-861F-48C8-83A2-2D391179E1F2}"/>
              </a:ext>
            </a:extLst>
          </p:cNvPr>
          <p:cNvSpPr/>
          <p:nvPr/>
        </p:nvSpPr>
        <p:spPr>
          <a:xfrm>
            <a:off x="0" y="0"/>
            <a:ext cx="2464676" cy="6858000"/>
          </a:xfrm>
          <a:prstGeom prst="rect">
            <a:avLst/>
          </a:prstGeom>
          <a:solidFill>
            <a:srgbClr val="37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D6C56-E007-434D-88E5-5247894728A7}"/>
              </a:ext>
            </a:extLst>
          </p:cNvPr>
          <p:cNvSpPr/>
          <p:nvPr/>
        </p:nvSpPr>
        <p:spPr>
          <a:xfrm>
            <a:off x="264695" y="369701"/>
            <a:ext cx="1973179" cy="17657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33D95F2-8151-4E46-85D3-73C51109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4" y="468892"/>
            <a:ext cx="1607307" cy="15673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36B8D4-610D-430C-A26A-B990750717F6}"/>
              </a:ext>
            </a:extLst>
          </p:cNvPr>
          <p:cNvSpPr txBox="1"/>
          <p:nvPr/>
        </p:nvSpPr>
        <p:spPr>
          <a:xfrm>
            <a:off x="2990628" y="2135439"/>
            <a:ext cx="9033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72452"/>
                </a:solidFill>
                <a:latin typeface="Avenir" pitchFamily="50" charset="0"/>
              </a:rPr>
              <a:t>Federal Policy Update</a:t>
            </a:r>
          </a:p>
          <a:p>
            <a:r>
              <a:rPr lang="en-US" sz="4800" dirty="0">
                <a:solidFill>
                  <a:srgbClr val="372452"/>
                </a:solidFill>
                <a:latin typeface="Avenir" pitchFamily="50" charset="0"/>
              </a:rPr>
              <a:t>CCAH – Fall 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08850-5AC1-4FF3-AAE2-D0E0F53FEC1F}"/>
              </a:ext>
            </a:extLst>
          </p:cNvPr>
          <p:cNvSpPr/>
          <p:nvPr/>
        </p:nvSpPr>
        <p:spPr>
          <a:xfrm>
            <a:off x="-182" y="1406172"/>
            <a:ext cx="226983" cy="164227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8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A2261-861F-48C8-83A2-2D391179E1F2}"/>
              </a:ext>
            </a:extLst>
          </p:cNvPr>
          <p:cNvSpPr/>
          <p:nvPr/>
        </p:nvSpPr>
        <p:spPr>
          <a:xfrm>
            <a:off x="0" y="0"/>
            <a:ext cx="2464676" cy="6858000"/>
          </a:xfrm>
          <a:prstGeom prst="rect">
            <a:avLst/>
          </a:prstGeom>
          <a:solidFill>
            <a:srgbClr val="37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D6C56-E007-434D-88E5-5247894728A7}"/>
              </a:ext>
            </a:extLst>
          </p:cNvPr>
          <p:cNvSpPr/>
          <p:nvPr/>
        </p:nvSpPr>
        <p:spPr>
          <a:xfrm>
            <a:off x="264695" y="369701"/>
            <a:ext cx="1973179" cy="17657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33D95F2-8151-4E46-85D3-73C51109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4" y="468892"/>
            <a:ext cx="1607307" cy="15673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582556-7875-4EE7-89E3-B361CEC95055}"/>
              </a:ext>
            </a:extLst>
          </p:cNvPr>
          <p:cNvSpPr/>
          <p:nvPr/>
        </p:nvSpPr>
        <p:spPr>
          <a:xfrm>
            <a:off x="2237874" y="1405719"/>
            <a:ext cx="9954126" cy="164680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6B8D4-610D-430C-A26A-B990750717F6}"/>
              </a:ext>
            </a:extLst>
          </p:cNvPr>
          <p:cNvSpPr txBox="1"/>
          <p:nvPr/>
        </p:nvSpPr>
        <p:spPr>
          <a:xfrm>
            <a:off x="2893541" y="546118"/>
            <a:ext cx="9033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72452"/>
                </a:solidFill>
                <a:latin typeface="Avenir" pitchFamily="50" charset="0"/>
              </a:rPr>
              <a:t>Thank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6A3E2-FB05-429A-8F18-20D3D33A58D0}"/>
              </a:ext>
            </a:extLst>
          </p:cNvPr>
          <p:cNvSpPr txBox="1"/>
          <p:nvPr/>
        </p:nvSpPr>
        <p:spPr>
          <a:xfrm>
            <a:off x="2893541" y="2708088"/>
            <a:ext cx="5845280" cy="188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372452"/>
                </a:solidFill>
                <a:effectLst/>
                <a:latin typeface="Avenir Next LT Pro Demi" panose="020B0704020202020204" pitchFamily="34" charset="0"/>
              </a:rPr>
              <a:t>Bob Moss &amp; David Gasson</a:t>
            </a:r>
            <a:endParaRPr lang="en-US" sz="2000" dirty="0">
              <a:solidFill>
                <a:srgbClr val="372452"/>
              </a:solidFill>
              <a:latin typeface="Avenir Next LT Pro Demi" panose="020B07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72452"/>
                </a:solidFill>
                <a:latin typeface="Avenir Next LT Pro Demi" panose="020B0704020202020204" pitchFamily="34" charset="0"/>
              </a:rPr>
              <a:t>MG Housing Strategies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372452"/>
                </a:solidFill>
                <a:latin typeface="Avenir Next LT Pro Demi" panose="020B0704020202020204" pitchFamily="34" charset="0"/>
              </a:rPr>
              <a:t>Bmoss@mghousingstrategies.com</a:t>
            </a:r>
            <a:endParaRPr lang="en-US" sz="2000" dirty="0">
              <a:solidFill>
                <a:srgbClr val="372452"/>
              </a:solidFill>
              <a:latin typeface="Avenir Next LT Pro Demi" panose="020B07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72452"/>
                </a:solidFill>
                <a:latin typeface="Avenir Next LT Pro Demi" panose="020B0704020202020204" pitchFamily="34" charset="0"/>
              </a:rPr>
              <a:t>dsgasson@mghousingstrategies.com</a:t>
            </a:r>
            <a:endParaRPr lang="en-US" sz="2000" b="0" i="0" dirty="0">
              <a:solidFill>
                <a:srgbClr val="372452"/>
              </a:solidFill>
              <a:effectLst/>
              <a:latin typeface="Avenir Next LT Pro Demi" panose="020B07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C25DC7-3264-45C1-BC34-17BF3C1F0273}"/>
              </a:ext>
            </a:extLst>
          </p:cNvPr>
          <p:cNvSpPr/>
          <p:nvPr/>
        </p:nvSpPr>
        <p:spPr>
          <a:xfrm>
            <a:off x="-182" y="1406172"/>
            <a:ext cx="226983" cy="164227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2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A2261-861F-48C8-83A2-2D391179E1F2}"/>
              </a:ext>
            </a:extLst>
          </p:cNvPr>
          <p:cNvSpPr/>
          <p:nvPr/>
        </p:nvSpPr>
        <p:spPr>
          <a:xfrm>
            <a:off x="0" y="0"/>
            <a:ext cx="2464676" cy="6858000"/>
          </a:xfrm>
          <a:prstGeom prst="rect">
            <a:avLst/>
          </a:prstGeom>
          <a:solidFill>
            <a:srgbClr val="37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D6C56-E007-434D-88E5-5247894728A7}"/>
              </a:ext>
            </a:extLst>
          </p:cNvPr>
          <p:cNvSpPr/>
          <p:nvPr/>
        </p:nvSpPr>
        <p:spPr>
          <a:xfrm>
            <a:off x="264695" y="369701"/>
            <a:ext cx="1973179" cy="17657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33D95F2-8151-4E46-85D3-73C51109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4" y="468892"/>
            <a:ext cx="1607307" cy="15673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308850-5AC1-4FF3-AAE2-D0E0F53FEC1F}"/>
              </a:ext>
            </a:extLst>
          </p:cNvPr>
          <p:cNvSpPr/>
          <p:nvPr/>
        </p:nvSpPr>
        <p:spPr>
          <a:xfrm>
            <a:off x="-182" y="1406172"/>
            <a:ext cx="226983" cy="164227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ongressman Mike Johnson Elected Speaker of the House | house.gov">
            <a:extLst>
              <a:ext uri="{FF2B5EF4-FFF2-40B4-BE49-F238E27FC236}">
                <a16:creationId xmlns:a16="http://schemas.microsoft.com/office/drawing/2014/main" id="{01AC8165-B832-B42B-0678-51DC5FC2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71" y="125256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F6882C-CC88-389E-DBCD-1CDF91EFA16F}"/>
              </a:ext>
            </a:extLst>
          </p:cNvPr>
          <p:cNvSpPr txBox="1"/>
          <p:nvPr/>
        </p:nvSpPr>
        <p:spPr>
          <a:xfrm>
            <a:off x="5445940" y="590719"/>
            <a:ext cx="315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Meet your new Speaker</a:t>
            </a:r>
          </a:p>
        </p:txBody>
      </p:sp>
    </p:spTree>
    <p:extLst>
      <p:ext uri="{BB962C8B-B14F-4D97-AF65-F5344CB8AC3E}">
        <p14:creationId xmlns:p14="http://schemas.microsoft.com/office/powerpoint/2010/main" val="212394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A2261-861F-48C8-83A2-2D391179E1F2}"/>
              </a:ext>
            </a:extLst>
          </p:cNvPr>
          <p:cNvSpPr/>
          <p:nvPr/>
        </p:nvSpPr>
        <p:spPr>
          <a:xfrm>
            <a:off x="0" y="0"/>
            <a:ext cx="2464676" cy="6858000"/>
          </a:xfrm>
          <a:prstGeom prst="rect">
            <a:avLst/>
          </a:prstGeom>
          <a:solidFill>
            <a:srgbClr val="37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D6C56-E007-434D-88E5-5247894728A7}"/>
              </a:ext>
            </a:extLst>
          </p:cNvPr>
          <p:cNvSpPr/>
          <p:nvPr/>
        </p:nvSpPr>
        <p:spPr>
          <a:xfrm>
            <a:off x="264695" y="369701"/>
            <a:ext cx="1973179" cy="17657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33D95F2-8151-4E46-85D3-73C51109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4" y="468892"/>
            <a:ext cx="1607307" cy="15673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36B8D4-610D-430C-A26A-B990750717F6}"/>
              </a:ext>
            </a:extLst>
          </p:cNvPr>
          <p:cNvSpPr txBox="1"/>
          <p:nvPr/>
        </p:nvSpPr>
        <p:spPr>
          <a:xfrm>
            <a:off x="2990628" y="2135439"/>
            <a:ext cx="90337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Past &amp; Pending Deadlines before Congress</a:t>
            </a:r>
          </a:p>
          <a:p>
            <a:endParaRPr lang="en-US" sz="2800" dirty="0">
              <a:solidFill>
                <a:srgbClr val="372452"/>
              </a:solidFill>
              <a:latin typeface="Avenir" pitchFamily="50" charset="0"/>
            </a:endParaRPr>
          </a:p>
          <a:p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Sept. 30</a:t>
            </a:r>
            <a:r>
              <a:rPr lang="en-US" sz="2800" baseline="30000" dirty="0">
                <a:solidFill>
                  <a:srgbClr val="372452"/>
                </a:solidFill>
                <a:latin typeface="Avenir" pitchFamily="50" charset="0"/>
              </a:rPr>
              <a:t>th</a:t>
            </a:r>
            <a:endParaRPr lang="en-US" sz="2800" dirty="0">
              <a:solidFill>
                <a:srgbClr val="372452"/>
              </a:solidFill>
              <a:latin typeface="Avenir" pitchFamily="50" charset="0"/>
            </a:endParaRPr>
          </a:p>
          <a:p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	</a:t>
            </a:r>
            <a:r>
              <a:rPr lang="en-US" sz="2400" dirty="0">
                <a:solidFill>
                  <a:srgbClr val="372452"/>
                </a:solidFill>
                <a:latin typeface="Avenir" pitchFamily="50" charset="0"/>
              </a:rPr>
              <a:t>FY 2024 Budget – CR extended to Nov. 17</a:t>
            </a:r>
          </a:p>
          <a:p>
            <a:r>
              <a:rPr lang="en-US" sz="2400" dirty="0">
                <a:solidFill>
                  <a:srgbClr val="372452"/>
                </a:solidFill>
                <a:latin typeface="Avenir" pitchFamily="50" charset="0"/>
              </a:rPr>
              <a:t>	Farm Bill – Expired</a:t>
            </a:r>
          </a:p>
          <a:p>
            <a:r>
              <a:rPr lang="en-US" sz="2400" dirty="0">
                <a:solidFill>
                  <a:srgbClr val="372452"/>
                </a:solidFill>
                <a:latin typeface="Avenir" pitchFamily="50" charset="0"/>
              </a:rPr>
              <a:t>	FAA Reauthorization – CR Extended to Dec. 31</a:t>
            </a:r>
          </a:p>
          <a:p>
            <a:endParaRPr lang="en-US" sz="2800" dirty="0">
              <a:solidFill>
                <a:srgbClr val="372452"/>
              </a:solidFill>
              <a:latin typeface="Avenir" pitchFamily="50" charset="0"/>
            </a:endParaRPr>
          </a:p>
          <a:p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Nov. 17</a:t>
            </a:r>
            <a:r>
              <a:rPr lang="en-US" sz="2800" baseline="30000" dirty="0">
                <a:solidFill>
                  <a:srgbClr val="372452"/>
                </a:solidFill>
                <a:latin typeface="Avenir" pitchFamily="50" charset="0"/>
              </a:rPr>
              <a:t>th</a:t>
            </a:r>
            <a:endParaRPr lang="en-US" sz="2800" dirty="0">
              <a:solidFill>
                <a:srgbClr val="372452"/>
              </a:solidFill>
              <a:latin typeface="Avenir" pitchFamily="50" charset="0"/>
            </a:endParaRPr>
          </a:p>
          <a:p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	Current CR expires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08850-5AC1-4FF3-AAE2-D0E0F53FEC1F}"/>
              </a:ext>
            </a:extLst>
          </p:cNvPr>
          <p:cNvSpPr/>
          <p:nvPr/>
        </p:nvSpPr>
        <p:spPr>
          <a:xfrm>
            <a:off x="-182" y="1406172"/>
            <a:ext cx="226983" cy="164227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A2261-861F-48C8-83A2-2D391179E1F2}"/>
              </a:ext>
            </a:extLst>
          </p:cNvPr>
          <p:cNvSpPr/>
          <p:nvPr/>
        </p:nvSpPr>
        <p:spPr>
          <a:xfrm>
            <a:off x="0" y="0"/>
            <a:ext cx="2464676" cy="6858000"/>
          </a:xfrm>
          <a:prstGeom prst="rect">
            <a:avLst/>
          </a:prstGeom>
          <a:solidFill>
            <a:srgbClr val="37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D6C56-E007-434D-88E5-5247894728A7}"/>
              </a:ext>
            </a:extLst>
          </p:cNvPr>
          <p:cNvSpPr/>
          <p:nvPr/>
        </p:nvSpPr>
        <p:spPr>
          <a:xfrm>
            <a:off x="264695" y="369701"/>
            <a:ext cx="1973179" cy="17657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33D95F2-8151-4E46-85D3-73C51109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4" y="468892"/>
            <a:ext cx="1607307" cy="15673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36B8D4-610D-430C-A26A-B990750717F6}"/>
              </a:ext>
            </a:extLst>
          </p:cNvPr>
          <p:cNvSpPr txBox="1"/>
          <p:nvPr/>
        </p:nvSpPr>
        <p:spPr>
          <a:xfrm>
            <a:off x="2994052" y="744467"/>
            <a:ext cx="90303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So What’s Up with a Tax Bill?</a:t>
            </a:r>
          </a:p>
          <a:p>
            <a:endParaRPr lang="en-US" sz="2800" dirty="0">
              <a:solidFill>
                <a:srgbClr val="372452"/>
              </a:solidFill>
              <a:latin typeface="Avenir" pitchFamily="50" charset="0"/>
            </a:endParaRPr>
          </a:p>
          <a:p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In this corner….</a:t>
            </a:r>
          </a:p>
          <a:p>
            <a:endParaRPr lang="en-US" sz="2800" dirty="0">
              <a:solidFill>
                <a:srgbClr val="372452"/>
              </a:solidFill>
              <a:latin typeface="Avenir" pitchFamily="50" charset="0"/>
            </a:endParaRPr>
          </a:p>
          <a:p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	</a:t>
            </a:r>
            <a:r>
              <a:rPr lang="en-US" sz="2800" u="sng" dirty="0">
                <a:solidFill>
                  <a:srgbClr val="372452"/>
                </a:solidFill>
                <a:latin typeface="Avenir" pitchFamily="50" charset="0"/>
              </a:rPr>
              <a:t>Republicans</a:t>
            </a:r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			</a:t>
            </a:r>
            <a:r>
              <a:rPr lang="en-US" sz="2800" u="sng" dirty="0">
                <a:solidFill>
                  <a:srgbClr val="372452"/>
                </a:solidFill>
                <a:latin typeface="Avenir" pitchFamily="50" charset="0"/>
              </a:rPr>
              <a:t>Democrats</a:t>
            </a:r>
          </a:p>
          <a:p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	</a:t>
            </a:r>
            <a:r>
              <a:rPr lang="en-US" sz="2000" dirty="0">
                <a:solidFill>
                  <a:srgbClr val="372452"/>
                </a:solidFill>
                <a:latin typeface="Avenir" pitchFamily="50" charset="0"/>
              </a:rPr>
              <a:t>R&amp;D Tax Credit				Child Tax Credit</a:t>
            </a:r>
          </a:p>
          <a:p>
            <a:r>
              <a:rPr lang="en-US" sz="2000" dirty="0">
                <a:solidFill>
                  <a:srgbClr val="372452"/>
                </a:solidFill>
                <a:latin typeface="Avenir" pitchFamily="50" charset="0"/>
              </a:rPr>
              <a:t>	</a:t>
            </a:r>
          </a:p>
          <a:p>
            <a:r>
              <a:rPr lang="en-US" sz="2000" dirty="0">
                <a:solidFill>
                  <a:srgbClr val="372452"/>
                </a:solidFill>
                <a:latin typeface="Avenir" pitchFamily="50" charset="0"/>
              </a:rPr>
              <a:t>			</a:t>
            </a:r>
            <a:r>
              <a:rPr lang="en-US" sz="2000" u="sng" dirty="0">
                <a:solidFill>
                  <a:srgbClr val="372452"/>
                </a:solidFill>
                <a:latin typeface="Avenir" pitchFamily="50" charset="0"/>
              </a:rPr>
              <a:t>Shared Priorities</a:t>
            </a:r>
          </a:p>
          <a:p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			</a:t>
            </a:r>
            <a:r>
              <a:rPr lang="en-US" sz="2000" dirty="0">
                <a:solidFill>
                  <a:srgbClr val="372452"/>
                </a:solidFill>
                <a:latin typeface="Avenir" pitchFamily="50" charset="0"/>
              </a:rPr>
              <a:t>LIHTC</a:t>
            </a:r>
          </a:p>
          <a:p>
            <a:r>
              <a:rPr lang="en-US" sz="2000" dirty="0">
                <a:solidFill>
                  <a:srgbClr val="372452"/>
                </a:solidFill>
                <a:latin typeface="Avenir" pitchFamily="50" charset="0"/>
              </a:rPr>
              <a:t>			Business Credits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08850-5AC1-4FF3-AAE2-D0E0F53FEC1F}"/>
              </a:ext>
            </a:extLst>
          </p:cNvPr>
          <p:cNvSpPr/>
          <p:nvPr/>
        </p:nvSpPr>
        <p:spPr>
          <a:xfrm>
            <a:off x="-182" y="1406172"/>
            <a:ext cx="226983" cy="164227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A2261-861F-48C8-83A2-2D391179E1F2}"/>
              </a:ext>
            </a:extLst>
          </p:cNvPr>
          <p:cNvSpPr/>
          <p:nvPr/>
        </p:nvSpPr>
        <p:spPr>
          <a:xfrm>
            <a:off x="0" y="0"/>
            <a:ext cx="2464676" cy="6858000"/>
          </a:xfrm>
          <a:prstGeom prst="rect">
            <a:avLst/>
          </a:prstGeom>
          <a:solidFill>
            <a:srgbClr val="37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D6C56-E007-434D-88E5-5247894728A7}"/>
              </a:ext>
            </a:extLst>
          </p:cNvPr>
          <p:cNvSpPr/>
          <p:nvPr/>
        </p:nvSpPr>
        <p:spPr>
          <a:xfrm>
            <a:off x="264695" y="369701"/>
            <a:ext cx="1973179" cy="17657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33D95F2-8151-4E46-85D3-73C51109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4" y="468892"/>
            <a:ext cx="1607307" cy="15673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36B8D4-610D-430C-A26A-B990750717F6}"/>
              </a:ext>
            </a:extLst>
          </p:cNvPr>
          <p:cNvSpPr txBox="1"/>
          <p:nvPr/>
        </p:nvSpPr>
        <p:spPr>
          <a:xfrm>
            <a:off x="2628665" y="857755"/>
            <a:ext cx="9030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Again, What’s Up with a Tax Bill?</a:t>
            </a:r>
          </a:p>
          <a:p>
            <a:endParaRPr lang="en-US" sz="2800" dirty="0">
              <a:solidFill>
                <a:srgbClr val="372452"/>
              </a:solidFill>
              <a:latin typeface="Avenir" pitchFamily="50" charset="0"/>
            </a:endParaRPr>
          </a:p>
          <a:p>
            <a:endParaRPr lang="en-US" sz="2800" dirty="0">
              <a:solidFill>
                <a:srgbClr val="372452"/>
              </a:solidFill>
              <a:latin typeface="Avenir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08850-5AC1-4FF3-AAE2-D0E0F53FEC1F}"/>
              </a:ext>
            </a:extLst>
          </p:cNvPr>
          <p:cNvSpPr/>
          <p:nvPr/>
        </p:nvSpPr>
        <p:spPr>
          <a:xfrm>
            <a:off x="-182" y="1406172"/>
            <a:ext cx="226983" cy="164227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hotos to Predict What's Going to Ha…: English ESL powerpoints">
            <a:extLst>
              <a:ext uri="{FF2B5EF4-FFF2-40B4-BE49-F238E27FC236}">
                <a16:creationId xmlns:a16="http://schemas.microsoft.com/office/drawing/2014/main" id="{6865B927-70BA-9F08-C518-44072A12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46" y="1639717"/>
            <a:ext cx="5974109" cy="42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3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A2261-861F-48C8-83A2-2D391179E1F2}"/>
              </a:ext>
            </a:extLst>
          </p:cNvPr>
          <p:cNvSpPr/>
          <p:nvPr/>
        </p:nvSpPr>
        <p:spPr>
          <a:xfrm>
            <a:off x="0" y="0"/>
            <a:ext cx="2464676" cy="6858000"/>
          </a:xfrm>
          <a:prstGeom prst="rect">
            <a:avLst/>
          </a:prstGeom>
          <a:solidFill>
            <a:srgbClr val="37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D6C56-E007-434D-88E5-5247894728A7}"/>
              </a:ext>
            </a:extLst>
          </p:cNvPr>
          <p:cNvSpPr/>
          <p:nvPr/>
        </p:nvSpPr>
        <p:spPr>
          <a:xfrm>
            <a:off x="264695" y="369701"/>
            <a:ext cx="1973179" cy="17657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33D95F2-8151-4E46-85D3-73C51109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4" y="468892"/>
            <a:ext cx="1607307" cy="15673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36B8D4-610D-430C-A26A-B990750717F6}"/>
              </a:ext>
            </a:extLst>
          </p:cNvPr>
          <p:cNvSpPr txBox="1"/>
          <p:nvPr/>
        </p:nvSpPr>
        <p:spPr>
          <a:xfrm>
            <a:off x="2628665" y="857755"/>
            <a:ext cx="90303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What else shall we discuss?</a:t>
            </a:r>
          </a:p>
          <a:p>
            <a:endParaRPr lang="en-US" sz="2800" dirty="0">
              <a:solidFill>
                <a:srgbClr val="372452"/>
              </a:solidFill>
              <a:latin typeface="Avenir" pitchFamily="50" charset="0"/>
            </a:endParaRPr>
          </a:p>
          <a:p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 - Will there be a shutdown?</a:t>
            </a:r>
          </a:p>
          <a:p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 - What about those new CRA regs?</a:t>
            </a:r>
          </a:p>
          <a:p>
            <a:r>
              <a:rPr lang="en-US" sz="2800" dirty="0">
                <a:solidFill>
                  <a:srgbClr val="372452"/>
                </a:solidFill>
                <a:latin typeface="Avenir" pitchFamily="50" charset="0"/>
              </a:rPr>
              <a:t> - Can we talk insurance?</a:t>
            </a:r>
          </a:p>
          <a:p>
            <a:endParaRPr lang="en-US" sz="2800" dirty="0">
              <a:solidFill>
                <a:srgbClr val="372452"/>
              </a:solidFill>
              <a:latin typeface="Avenir" pitchFamily="50" charset="0"/>
            </a:endParaRPr>
          </a:p>
          <a:p>
            <a:endParaRPr lang="en-US" sz="2800" dirty="0">
              <a:solidFill>
                <a:srgbClr val="372452"/>
              </a:solidFill>
              <a:latin typeface="Avenir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08850-5AC1-4FF3-AAE2-D0E0F53FEC1F}"/>
              </a:ext>
            </a:extLst>
          </p:cNvPr>
          <p:cNvSpPr/>
          <p:nvPr/>
        </p:nvSpPr>
        <p:spPr>
          <a:xfrm>
            <a:off x="-182" y="1406172"/>
            <a:ext cx="226983" cy="164227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Down arrow icon vector icon. Simple element illustration. Down arrow symbol  design. Can be used for web and mobile. Stock Vector | Adobe Stock">
            <a:extLst>
              <a:ext uri="{FF2B5EF4-FFF2-40B4-BE49-F238E27FC236}">
                <a16:creationId xmlns:a16="http://schemas.microsoft.com/office/drawing/2014/main" id="{24ED88F7-6B82-ADC2-16F8-6D1D1397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68" y="362674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9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A2261-861F-48C8-83A2-2D391179E1F2}"/>
              </a:ext>
            </a:extLst>
          </p:cNvPr>
          <p:cNvSpPr/>
          <p:nvPr/>
        </p:nvSpPr>
        <p:spPr>
          <a:xfrm>
            <a:off x="0" y="0"/>
            <a:ext cx="2464676" cy="6858000"/>
          </a:xfrm>
          <a:prstGeom prst="rect">
            <a:avLst/>
          </a:prstGeom>
          <a:solidFill>
            <a:srgbClr val="37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D6C56-E007-434D-88E5-5247894728A7}"/>
              </a:ext>
            </a:extLst>
          </p:cNvPr>
          <p:cNvSpPr/>
          <p:nvPr/>
        </p:nvSpPr>
        <p:spPr>
          <a:xfrm>
            <a:off x="264695" y="369701"/>
            <a:ext cx="1973179" cy="17657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33D95F2-8151-4E46-85D3-73C51109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4" y="468892"/>
            <a:ext cx="1607307" cy="15673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582556-7875-4EE7-89E3-B361CEC95055}"/>
              </a:ext>
            </a:extLst>
          </p:cNvPr>
          <p:cNvSpPr/>
          <p:nvPr/>
        </p:nvSpPr>
        <p:spPr>
          <a:xfrm>
            <a:off x="2464676" y="1405719"/>
            <a:ext cx="9727324" cy="177420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08850-5AC1-4FF3-AAE2-D0E0F53FEC1F}"/>
              </a:ext>
            </a:extLst>
          </p:cNvPr>
          <p:cNvSpPr/>
          <p:nvPr/>
        </p:nvSpPr>
        <p:spPr>
          <a:xfrm>
            <a:off x="-182" y="1406172"/>
            <a:ext cx="226983" cy="164227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2B5AF-C831-74CF-A0E3-F0C7FEF5D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5133" y="74645"/>
            <a:ext cx="5266409" cy="6718041"/>
          </a:xfrm>
          <a:prstGeom prst="rect">
            <a:avLst/>
          </a:prstGeom>
          <a:ln w="44450">
            <a:solidFill>
              <a:srgbClr val="68587C"/>
            </a:solidFill>
          </a:ln>
        </p:spPr>
      </p:pic>
    </p:spTree>
    <p:extLst>
      <p:ext uri="{BB962C8B-B14F-4D97-AF65-F5344CB8AC3E}">
        <p14:creationId xmlns:p14="http://schemas.microsoft.com/office/powerpoint/2010/main" val="210989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A2261-861F-48C8-83A2-2D391179E1F2}"/>
              </a:ext>
            </a:extLst>
          </p:cNvPr>
          <p:cNvSpPr/>
          <p:nvPr/>
        </p:nvSpPr>
        <p:spPr>
          <a:xfrm>
            <a:off x="0" y="0"/>
            <a:ext cx="2464676" cy="6858000"/>
          </a:xfrm>
          <a:prstGeom prst="rect">
            <a:avLst/>
          </a:prstGeom>
          <a:solidFill>
            <a:srgbClr val="37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D6C56-E007-434D-88E5-5247894728A7}"/>
              </a:ext>
            </a:extLst>
          </p:cNvPr>
          <p:cNvSpPr/>
          <p:nvPr/>
        </p:nvSpPr>
        <p:spPr>
          <a:xfrm>
            <a:off x="264695" y="369701"/>
            <a:ext cx="1973179" cy="17657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33D95F2-8151-4E46-85D3-73C51109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4" y="468892"/>
            <a:ext cx="1607307" cy="15673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582556-7875-4EE7-89E3-B361CEC95055}"/>
              </a:ext>
            </a:extLst>
          </p:cNvPr>
          <p:cNvSpPr/>
          <p:nvPr/>
        </p:nvSpPr>
        <p:spPr>
          <a:xfrm>
            <a:off x="2464676" y="1405719"/>
            <a:ext cx="9727324" cy="177420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08850-5AC1-4FF3-AAE2-D0E0F53FEC1F}"/>
              </a:ext>
            </a:extLst>
          </p:cNvPr>
          <p:cNvSpPr/>
          <p:nvPr/>
        </p:nvSpPr>
        <p:spPr>
          <a:xfrm>
            <a:off x="-182" y="1406172"/>
            <a:ext cx="226983" cy="164227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2B5AF-C831-74CF-A0E3-F0C7FEF5D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731" y="74645"/>
            <a:ext cx="5191213" cy="6718041"/>
          </a:xfrm>
          <a:prstGeom prst="rect">
            <a:avLst/>
          </a:prstGeom>
          <a:ln w="44450">
            <a:solidFill>
              <a:srgbClr val="68587C"/>
            </a:solidFill>
          </a:ln>
        </p:spPr>
      </p:pic>
    </p:spTree>
    <p:extLst>
      <p:ext uri="{BB962C8B-B14F-4D97-AF65-F5344CB8AC3E}">
        <p14:creationId xmlns:p14="http://schemas.microsoft.com/office/powerpoint/2010/main" val="120319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A2261-861F-48C8-83A2-2D391179E1F2}"/>
              </a:ext>
            </a:extLst>
          </p:cNvPr>
          <p:cNvSpPr/>
          <p:nvPr/>
        </p:nvSpPr>
        <p:spPr>
          <a:xfrm>
            <a:off x="0" y="0"/>
            <a:ext cx="2464676" cy="6858000"/>
          </a:xfrm>
          <a:prstGeom prst="rect">
            <a:avLst/>
          </a:prstGeom>
          <a:solidFill>
            <a:srgbClr val="37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D6C56-E007-434D-88E5-5247894728A7}"/>
              </a:ext>
            </a:extLst>
          </p:cNvPr>
          <p:cNvSpPr/>
          <p:nvPr/>
        </p:nvSpPr>
        <p:spPr>
          <a:xfrm>
            <a:off x="264695" y="369701"/>
            <a:ext cx="1973179" cy="176573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33D95F2-8151-4E46-85D3-73C51109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4" y="468892"/>
            <a:ext cx="1607307" cy="15673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582556-7875-4EE7-89E3-B361CEC95055}"/>
              </a:ext>
            </a:extLst>
          </p:cNvPr>
          <p:cNvSpPr/>
          <p:nvPr/>
        </p:nvSpPr>
        <p:spPr>
          <a:xfrm>
            <a:off x="2464676" y="1405719"/>
            <a:ext cx="9727324" cy="177420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308850-5AC1-4FF3-AAE2-D0E0F53FEC1F}"/>
              </a:ext>
            </a:extLst>
          </p:cNvPr>
          <p:cNvSpPr/>
          <p:nvPr/>
        </p:nvSpPr>
        <p:spPr>
          <a:xfrm>
            <a:off x="-182" y="1406172"/>
            <a:ext cx="226983" cy="164227"/>
          </a:xfrm>
          <a:prstGeom prst="rect">
            <a:avLst/>
          </a:prstGeom>
          <a:solidFill>
            <a:srgbClr val="6858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2B5AF-C831-74CF-A0E3-F0C7FEF5D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731" y="74645"/>
            <a:ext cx="5191213" cy="6718040"/>
          </a:xfrm>
          <a:prstGeom prst="rect">
            <a:avLst/>
          </a:prstGeom>
          <a:ln w="44450">
            <a:solidFill>
              <a:srgbClr val="68587C"/>
            </a:solidFill>
          </a:ln>
        </p:spPr>
      </p:pic>
    </p:spTree>
    <p:extLst>
      <p:ext uri="{BB962C8B-B14F-4D97-AF65-F5344CB8AC3E}">
        <p14:creationId xmlns:p14="http://schemas.microsoft.com/office/powerpoint/2010/main" val="415724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158</Words>
  <Application>Microsoft Macintosh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</vt:lpstr>
      <vt:lpstr>Avenir Next LT Pro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 Henderson</dc:creator>
  <cp:lastModifiedBy>David Gasson</cp:lastModifiedBy>
  <cp:revision>5</cp:revision>
  <dcterms:created xsi:type="dcterms:W3CDTF">2021-07-23T14:30:16Z</dcterms:created>
  <dcterms:modified xsi:type="dcterms:W3CDTF">2023-11-03T19:27:11Z</dcterms:modified>
</cp:coreProperties>
</file>